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notesSlides/notesSlide2.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notesSlides/notesSlide3.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8"/>
  </p:notesMasterIdLst>
  <p:handoutMasterIdLst>
    <p:handoutMasterId r:id="rId9"/>
  </p:handoutMasterIdLst>
  <p:sldIdLst>
    <p:sldId id="344" r:id="rId2"/>
    <p:sldId id="351" r:id="rId3"/>
    <p:sldId id="357" r:id="rId4"/>
    <p:sldId id="349" r:id="rId5"/>
    <p:sldId id="358" r:id="rId6"/>
    <p:sldId id="359" r:id="rId7"/>
  </p:sldIdLst>
  <p:sldSz cx="12192000" cy="6858000"/>
  <p:notesSz cx="6858000" cy="9144000"/>
  <p:custDataLst>
    <p:tags r:id="rId1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kush Bagotra" initials="AB" lastIdx="2" clrIdx="0">
    <p:extLst>
      <p:ext uri="{19B8F6BF-5375-455C-9EA6-DF929625EA0E}">
        <p15:presenceInfo xmlns:p15="http://schemas.microsoft.com/office/powerpoint/2012/main" userId="S-1-5-21-32445488-941241147-642672607-142821" providerId="AD"/>
      </p:ext>
    </p:extLst>
  </p:cmAuthor>
  <p:cmAuthor id="2" name="Pratik P Suthar" initials="PPS" lastIdx="1" clrIdx="1">
    <p:extLst>
      <p:ext uri="{19B8F6BF-5375-455C-9EA6-DF929625EA0E}">
        <p15:presenceInfo xmlns:p15="http://schemas.microsoft.com/office/powerpoint/2012/main" userId="S::psuthar@nvidia.com::11d78c6e-c712-4641-96fd-cb6124ee56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0" autoAdjust="0"/>
    <p:restoredTop sz="91293" autoAdjust="0"/>
  </p:normalViewPr>
  <p:slideViewPr>
    <p:cSldViewPr snapToGrid="0">
      <p:cViewPr varScale="1">
        <p:scale>
          <a:sx n="101" d="100"/>
          <a:sy n="101" d="100"/>
        </p:scale>
        <p:origin x="732" y="96"/>
      </p:cViewPr>
      <p:guideLst/>
    </p:cSldViewPr>
  </p:slideViewPr>
  <p:notesTextViewPr>
    <p:cViewPr>
      <p:scale>
        <a:sx n="1" d="1"/>
        <a:sy n="1" d="1"/>
      </p:scale>
      <p:origin x="0" y="0"/>
    </p:cViewPr>
  </p:notesTextViewPr>
  <p:notesViewPr>
    <p:cSldViewPr snapToGrid="0">
      <p:cViewPr varScale="1">
        <p:scale>
          <a:sx n="125" d="100"/>
          <a:sy n="125" d="100"/>
        </p:scale>
        <p:origin x="4928" y="6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747C35-8C75-4785-ACC1-81B93F71EB3E}" type="datetimeFigureOut">
              <a:rPr lang="en-US" smtClean="0"/>
              <a:t>5/23/2019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NVIDIA CONFIDENTIAL</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245360-CFCB-4AB2-99B1-8D432D353105}" type="slidenum">
              <a:rPr lang="en-US" smtClean="0"/>
              <a:t>‹#›</a:t>
            </a:fld>
            <a:endParaRPr lang="en-US"/>
          </a:p>
        </p:txBody>
      </p:sp>
    </p:spTree>
    <p:extLst>
      <p:ext uri="{BB962C8B-B14F-4D97-AF65-F5344CB8AC3E}">
        <p14:creationId xmlns:p14="http://schemas.microsoft.com/office/powerpoint/2010/main" val="32013498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5F741B-02F6-4990-B7EF-EB2D8060EEA2}" type="datetimeFigureOut">
              <a:rPr lang="en-US" smtClean="0"/>
              <a:t>5/21/2019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NVIDIA CONFIDENTIAL</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B124F-2352-4BB9-84D4-A357B1D5B0E8}" type="slidenum">
              <a:rPr lang="en-US" smtClean="0"/>
              <a:t>‹#›</a:t>
            </a:fld>
            <a:endParaRPr lang="en-US"/>
          </a:p>
        </p:txBody>
      </p:sp>
    </p:spTree>
    <p:extLst>
      <p:ext uri="{BB962C8B-B14F-4D97-AF65-F5344CB8AC3E}">
        <p14:creationId xmlns:p14="http://schemas.microsoft.com/office/powerpoint/2010/main" val="206663434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a:buFont typeface="Arial" charset="0"/>
              <a:buNone/>
            </a:pPr>
            <a:endParaRPr lang="en-US" baseline="0" dirty="0"/>
          </a:p>
          <a:p>
            <a:pPr>
              <a:buFont typeface="Arial" charset="0"/>
              <a:buChar char="•"/>
            </a:pPr>
            <a:r>
              <a:rPr lang="en-US" baseline="0" dirty="0"/>
              <a:t> This slide talks about Design team’s challenges, Growing design complexities and expectations from EDA</a:t>
            </a:r>
            <a:endParaRPr lang="en-US" dirty="0"/>
          </a:p>
        </p:txBody>
      </p:sp>
      <p:sp>
        <p:nvSpPr>
          <p:cNvPr id="4" name="Slide Number Placeholder 3"/>
          <p:cNvSpPr>
            <a:spLocks noGrp="1"/>
          </p:cNvSpPr>
          <p:nvPr>
            <p:ph type="sldNum" sz="quarter" idx="10"/>
          </p:nvPr>
        </p:nvSpPr>
        <p:spPr/>
        <p:txBody>
          <a:bodyPr/>
          <a:lstStyle/>
          <a:p>
            <a:pPr>
              <a:defRPr/>
            </a:pPr>
            <a:fld id="{304FEACF-7E2A-4B72-8D5F-159E6D070FCB}" type="slidenum">
              <a:rPr lang="en-US" smtClean="0"/>
              <a:pPr>
                <a:defRPr/>
              </a:pPr>
              <a:t>2</a:t>
            </a:fld>
            <a:endParaRPr lang="en-US"/>
          </a:p>
        </p:txBody>
      </p:sp>
    </p:spTree>
    <p:extLst>
      <p:ext uri="{BB962C8B-B14F-4D97-AF65-F5344CB8AC3E}">
        <p14:creationId xmlns:p14="http://schemas.microsoft.com/office/powerpoint/2010/main" val="2699640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talks about limitations/challenges with conventional STA based CDC analysis.</a:t>
            </a:r>
          </a:p>
        </p:txBody>
      </p:sp>
      <p:sp>
        <p:nvSpPr>
          <p:cNvPr id="4" name="Slide Number Placeholder 3"/>
          <p:cNvSpPr>
            <a:spLocks noGrp="1"/>
          </p:cNvSpPr>
          <p:nvPr>
            <p:ph type="sldNum" sz="quarter" idx="10"/>
          </p:nvPr>
        </p:nvSpPr>
        <p:spPr/>
        <p:txBody>
          <a:bodyPr/>
          <a:lstStyle/>
          <a:p>
            <a:fld id="{2D8B124F-2352-4BB9-84D4-A357B1D5B0E8}" type="slidenum">
              <a:rPr lang="en-US" smtClean="0"/>
              <a:t>3</a:t>
            </a:fld>
            <a:endParaRPr lang="en-US"/>
          </a:p>
        </p:txBody>
      </p:sp>
    </p:spTree>
    <p:extLst>
      <p:ext uri="{BB962C8B-B14F-4D97-AF65-F5344CB8AC3E}">
        <p14:creationId xmlns:p14="http://schemas.microsoft.com/office/powerpoint/2010/main" val="963014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explains VC flow as well as guides that each stage is relevant/correlates with PT.</a:t>
            </a:r>
          </a:p>
        </p:txBody>
      </p:sp>
      <p:sp>
        <p:nvSpPr>
          <p:cNvPr id="4" name="Slide Number Placeholder 3"/>
          <p:cNvSpPr>
            <a:spLocks noGrp="1"/>
          </p:cNvSpPr>
          <p:nvPr>
            <p:ph type="sldNum" sz="quarter" idx="10"/>
          </p:nvPr>
        </p:nvSpPr>
        <p:spPr/>
        <p:txBody>
          <a:bodyPr/>
          <a:lstStyle/>
          <a:p>
            <a:fld id="{2D8B124F-2352-4BB9-84D4-A357B1D5B0E8}" type="slidenum">
              <a:rPr lang="en-US" smtClean="0"/>
              <a:t>4</a:t>
            </a:fld>
            <a:endParaRPr lang="en-US"/>
          </a:p>
        </p:txBody>
      </p:sp>
    </p:spTree>
    <p:extLst>
      <p:ext uri="{BB962C8B-B14F-4D97-AF65-F5344CB8AC3E}">
        <p14:creationId xmlns:p14="http://schemas.microsoft.com/office/powerpoint/2010/main" val="54856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has details of GA100 performance and numbers for crossings/glitch analysis.</a:t>
            </a:r>
          </a:p>
          <a:p>
            <a:endParaRPr lang="en-US" dirty="0"/>
          </a:p>
        </p:txBody>
      </p:sp>
      <p:sp>
        <p:nvSpPr>
          <p:cNvPr id="4" name="Slide Number Placeholder 3"/>
          <p:cNvSpPr>
            <a:spLocks noGrp="1"/>
          </p:cNvSpPr>
          <p:nvPr>
            <p:ph type="sldNum" sz="quarter" idx="10"/>
          </p:nvPr>
        </p:nvSpPr>
        <p:spPr/>
        <p:txBody>
          <a:bodyPr/>
          <a:lstStyle/>
          <a:p>
            <a:fld id="{2D8B124F-2352-4BB9-84D4-A357B1D5B0E8}" type="slidenum">
              <a:rPr lang="en-US" smtClean="0"/>
              <a:t>6</a:t>
            </a:fld>
            <a:endParaRPr lang="en-US"/>
          </a:p>
        </p:txBody>
      </p:sp>
    </p:spTree>
    <p:extLst>
      <p:ext uri="{BB962C8B-B14F-4D97-AF65-F5344CB8AC3E}">
        <p14:creationId xmlns:p14="http://schemas.microsoft.com/office/powerpoint/2010/main" val="577475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3.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2.jpg"/><Relationship Id="rId5" Type="http://schemas.openxmlformats.org/officeDocument/2006/relationships/slideMaster" Target="../slideMasters/slideMaster1.xml"/><Relationship Id="rId4" Type="http://schemas.openxmlformats.org/officeDocument/2006/relationships/tags" Target="../tags/tag14.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slideMaster" Target="../slideMasters/slideMaster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slideMaster" Target="../slideMasters/slideMaster1.xml"/><Relationship Id="rId4" Type="http://schemas.openxmlformats.org/officeDocument/2006/relationships/tags" Target="../tags/tag47.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Master" Target="../slideMasters/slideMaster1.xml"/><Relationship Id="rId5" Type="http://schemas.openxmlformats.org/officeDocument/2006/relationships/tags" Target="../tags/tag52.xml"/><Relationship Id="rId4" Type="http://schemas.openxmlformats.org/officeDocument/2006/relationships/tags" Target="../tags/tag5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slideMaster" Target="../slideMasters/slideMaster1.xml"/><Relationship Id="rId4" Type="http://schemas.openxmlformats.org/officeDocument/2006/relationships/tags" Target="../tags/tag56.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1.xml"/><Relationship Id="rId5" Type="http://schemas.openxmlformats.org/officeDocument/2006/relationships/tags" Target="../tags/tag61.xml"/><Relationship Id="rId4" Type="http://schemas.openxmlformats.org/officeDocument/2006/relationships/tags" Target="../tags/tag60.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slideMaster" Target="../slideMasters/slideMaster1.xml"/><Relationship Id="rId5" Type="http://schemas.openxmlformats.org/officeDocument/2006/relationships/tags" Target="../tags/tag66.xml"/><Relationship Id="rId4" Type="http://schemas.openxmlformats.org/officeDocument/2006/relationships/tags" Target="../tags/tag65.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slideMaster" Target="../slideMasters/slideMaster1.xml"/><Relationship Id="rId5" Type="http://schemas.openxmlformats.org/officeDocument/2006/relationships/tags" Target="../tags/tag71.xml"/><Relationship Id="rId4" Type="http://schemas.openxmlformats.org/officeDocument/2006/relationships/tags" Target="../tags/tag70.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75.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7.xml"/><Relationship Id="rId1" Type="http://schemas.openxmlformats.org/officeDocument/2006/relationships/tags" Target="../tags/tag76.xml"/></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9.xml"/><Relationship Id="rId1" Type="http://schemas.openxmlformats.org/officeDocument/2006/relationships/tags" Target="../tags/tag78.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tags" Target="../tags/tag19.xml"/><Relationship Id="rId7"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4.jpeg"/><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5.jpeg"/><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slideMaster" Target="../slideMasters/slideMaster1.xml"/><Relationship Id="rId4" Type="http://schemas.openxmlformats.org/officeDocument/2006/relationships/tags" Target="../tags/tag36.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69459FA-0BBD-4C23-967C-7DDC65B7AD38}"/>
              </a:ext>
            </a:extLst>
          </p:cNvPr>
          <p:cNvPicPr>
            <a:picLocks noChangeAspect="1"/>
          </p:cNvPicPr>
          <p:nvPr>
            <p:custDataLst>
              <p:tags r:id="rId1"/>
            </p:custDataLst>
          </p:nvPr>
        </p:nvPicPr>
        <p:blipFill>
          <a:blip r:embed="rId6"/>
          <a:stretch>
            <a:fillRect/>
          </a:stretch>
        </p:blipFill>
        <p:spPr>
          <a:xfrm>
            <a:off x="0" y="0"/>
            <a:ext cx="12192000" cy="6858000"/>
          </a:xfrm>
          <a:prstGeom prst="rect">
            <a:avLst/>
          </a:prstGeom>
        </p:spPr>
      </p:pic>
      <p:pic>
        <p:nvPicPr>
          <p:cNvPr id="8" name="Picture 7"/>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10233358" y="485435"/>
            <a:ext cx="1653211" cy="529027"/>
          </a:xfrm>
          <a:prstGeom prst="rect">
            <a:avLst/>
          </a:prstGeom>
        </p:spPr>
      </p:pic>
      <p:sp>
        <p:nvSpPr>
          <p:cNvPr id="2" name="Title 1"/>
          <p:cNvSpPr>
            <a:spLocks noGrp="1"/>
          </p:cNvSpPr>
          <p:nvPr>
            <p:ph type="ctrTitle" hasCustomPrompt="1"/>
            <p:custDataLst>
              <p:tags r:id="rId3"/>
            </p:custDataLst>
          </p:nvPr>
        </p:nvSpPr>
        <p:spPr>
          <a:xfrm>
            <a:off x="609600" y="1895641"/>
            <a:ext cx="10972800" cy="1177506"/>
          </a:xfrm>
        </p:spPr>
        <p:txBody>
          <a:bodyPr anchor="b">
            <a:normAutofit/>
          </a:bodyPr>
          <a:lstStyle>
            <a:lvl1pPr algn="l">
              <a:defRPr sz="3600" baseline="0"/>
            </a:lvl1pPr>
          </a:lstStyle>
          <a:p>
            <a:r>
              <a:rPr lang="en-US" dirty="0"/>
              <a:t>Click to Add a Title</a:t>
            </a:r>
          </a:p>
        </p:txBody>
      </p:sp>
      <p:sp>
        <p:nvSpPr>
          <p:cNvPr id="3" name="Subtitle 2"/>
          <p:cNvSpPr>
            <a:spLocks noGrp="1"/>
          </p:cNvSpPr>
          <p:nvPr>
            <p:ph type="subTitle" idx="1" hasCustomPrompt="1"/>
            <p:custDataLst>
              <p:tags r:id="rId4"/>
            </p:custDataLst>
          </p:nvPr>
        </p:nvSpPr>
        <p:spPr>
          <a:xfrm>
            <a:off x="609600" y="3094852"/>
            <a:ext cx="10963923" cy="917516"/>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a Subtitle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3945">
          <p15:clr>
            <a:srgbClr val="5ACBF0"/>
          </p15:clr>
        </p15:guide>
        <p15:guide id="4" orient="horz" pos="372">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Four Content Subtitle">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5" name="Content Placeholder 4"/>
          <p:cNvSpPr>
            <a:spLocks noGrp="1"/>
          </p:cNvSpPr>
          <p:nvPr>
            <p:ph sz="quarter" idx="11" hasCustomPrompt="1"/>
            <p:custDataLst>
              <p:tags r:id="rId2"/>
            </p:custDataLst>
          </p:nvPr>
        </p:nvSpPr>
        <p:spPr>
          <a:xfrm>
            <a:off x="609600" y="1414730"/>
            <a:ext cx="5376672" cy="2377440"/>
          </a:xfrm>
        </p:spPr>
        <p:txBody>
          <a:bodyPr/>
          <a:lstStyle>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2" hasCustomPrompt="1"/>
            <p:custDataLst>
              <p:tags r:id="rId3"/>
            </p:custDataLst>
          </p:nvPr>
        </p:nvSpPr>
        <p:spPr>
          <a:xfrm>
            <a:off x="6197600" y="1414730"/>
            <a:ext cx="5376672" cy="2377440"/>
          </a:xfrm>
        </p:spPr>
        <p:txBody>
          <a:bodyPr/>
          <a:lstStyle>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8"/>
          <p:cNvSpPr>
            <a:spLocks noGrp="1"/>
          </p:cNvSpPr>
          <p:nvPr>
            <p:ph sz="quarter" idx="13" hasCustomPrompt="1"/>
            <p:custDataLst>
              <p:tags r:id="rId4"/>
            </p:custDataLst>
          </p:nvPr>
        </p:nvSpPr>
        <p:spPr>
          <a:xfrm>
            <a:off x="609600" y="3965268"/>
            <a:ext cx="5376672" cy="2377440"/>
          </a:xfrm>
        </p:spPr>
        <p:txBody>
          <a:bodyPr/>
          <a:lstStyle>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p:cNvSpPr>
            <a:spLocks noGrp="1"/>
          </p:cNvSpPr>
          <p:nvPr>
            <p:ph sz="quarter" idx="14" hasCustomPrompt="1"/>
            <p:custDataLst>
              <p:tags r:id="rId5"/>
            </p:custDataLst>
          </p:nvPr>
        </p:nvSpPr>
        <p:spPr>
          <a:xfrm>
            <a:off x="6197600" y="3965268"/>
            <a:ext cx="5376672" cy="2377440"/>
          </a:xfrm>
        </p:spPr>
        <p:txBody>
          <a:bodyPr/>
          <a:lstStyle>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6"/>
          <p:cNvSpPr>
            <a:spLocks noGrp="1"/>
          </p:cNvSpPr>
          <p:nvPr>
            <p:ph type="body" sz="quarter" idx="15" hasCustomPrompt="1"/>
            <p:custDataLst>
              <p:tags r:id="rId6"/>
            </p:custDataLst>
          </p:nvPr>
        </p:nvSpPr>
        <p:spPr>
          <a:xfrm>
            <a:off x="609600" y="838200"/>
            <a:ext cx="11582400" cy="457200"/>
          </a:xfrm>
        </p:spPr>
        <p:txBody>
          <a:bodyPr/>
          <a:lstStyle>
            <a:lvl1pPr marL="0" indent="0">
              <a:buNone/>
              <a:defRPr sz="2000" i="1"/>
            </a:lvl1pPr>
          </a:lstStyle>
          <a:p>
            <a:pPr lvl="0"/>
            <a:r>
              <a:rPr lang="en-US" dirty="0"/>
              <a:t>Click to Add a Subtitle</a:t>
            </a:r>
          </a:p>
        </p:txBody>
      </p:sp>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4003">
          <p15:clr>
            <a:srgbClr val="5ACBF0"/>
          </p15:clr>
        </p15:guide>
        <p15:guide id="5" orient="horz" pos="528">
          <p15:clr>
            <a:srgbClr val="5ACBF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and Content Gray Bar">
    <p:spTree>
      <p:nvGrpSpPr>
        <p:cNvPr id="1" name=""/>
        <p:cNvGrpSpPr/>
        <p:nvPr/>
      </p:nvGrpSpPr>
      <p:grpSpPr>
        <a:xfrm>
          <a:off x="0" y="0"/>
          <a:ext cx="0" cy="0"/>
          <a:chOff x="0" y="0"/>
          <a:chExt cx="0" cy="0"/>
        </a:xfrm>
      </p:grpSpPr>
      <p:sp>
        <p:nvSpPr>
          <p:cNvPr id="3" name="Rectangle 2"/>
          <p:cNvSpPr/>
          <p:nvPr>
            <p:custDataLst>
              <p:tags r:id="rId1"/>
            </p:custDataLst>
          </p:nvPr>
        </p:nvSpPr>
        <p:spPr bwMode="ltGray">
          <a:xfrm>
            <a:off x="0" y="1311214"/>
            <a:ext cx="12192000" cy="50932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itle 1"/>
          <p:cNvSpPr>
            <a:spLocks noGrp="1"/>
          </p:cNvSpPr>
          <p:nvPr>
            <p:ph type="title" hasCustomPrompt="1"/>
            <p:custDataLst>
              <p:tags r:id="rId2"/>
            </p:custDataLst>
          </p:nvPr>
        </p:nvSpPr>
        <p:spPr>
          <a:xfrm>
            <a:off x="609600" y="68332"/>
            <a:ext cx="11582400" cy="1143000"/>
          </a:xfrm>
        </p:spPr>
        <p:txBody>
          <a:bodyPr/>
          <a:lstStyle>
            <a:lvl1pPr>
              <a:defRPr/>
            </a:lvl1pPr>
          </a:lstStyle>
          <a:p>
            <a:r>
              <a:rPr lang="en-US" dirty="0"/>
              <a:t>Click to Add a Title</a:t>
            </a:r>
          </a:p>
        </p:txBody>
      </p:sp>
      <p:sp>
        <p:nvSpPr>
          <p:cNvPr id="5" name="Content Placeholder 8"/>
          <p:cNvSpPr>
            <a:spLocks noGrp="1"/>
          </p:cNvSpPr>
          <p:nvPr>
            <p:ph sz="quarter" idx="10" hasCustomPrompt="1"/>
            <p:custDataLst>
              <p:tags r:id="rId3"/>
            </p:custDataLst>
          </p:nvPr>
        </p:nvSpPr>
        <p:spPr>
          <a:xfrm>
            <a:off x="609600" y="1417319"/>
            <a:ext cx="10972800" cy="4846320"/>
          </a:xfrm>
        </p:spPr>
        <p:txBody>
          <a:bodyPr vert="horz" lIns="91440" tIns="45720" rIns="91440" bIns="45720" rtlCol="0">
            <a:noAutofit/>
          </a:bodyPr>
          <a:lstStyle>
            <a:lvl1pPr>
              <a:defRPr/>
            </a:lvl1pPr>
            <a:lvl2pPr>
              <a:defRPr/>
            </a:lvl2pPr>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6"/>
          <p:cNvSpPr>
            <a:spLocks noGrp="1"/>
          </p:cNvSpPr>
          <p:nvPr>
            <p:ph type="body" sz="quarter" idx="11" hasCustomPrompt="1"/>
            <p:custDataLst>
              <p:tags r:id="rId4"/>
            </p:custDataLst>
          </p:nvPr>
        </p:nvSpPr>
        <p:spPr>
          <a:xfrm>
            <a:off x="609600" y="838200"/>
            <a:ext cx="11582400" cy="457200"/>
          </a:xfrm>
        </p:spPr>
        <p:txBody>
          <a:bodyPr/>
          <a:lstStyle>
            <a:lvl1pPr marL="0" indent="0">
              <a:buNone/>
              <a:defRPr sz="2000" i="1"/>
            </a:lvl1pPr>
          </a:lstStyle>
          <a:p>
            <a:pPr lvl="0"/>
            <a:r>
              <a:rPr lang="en-US" dirty="0"/>
              <a:t>Click to Add a Subtitle</a:t>
            </a:r>
          </a:p>
        </p:txBody>
      </p:sp>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3945">
          <p15:clr>
            <a:srgbClr val="5ACBF0"/>
          </p15:clr>
        </p15:guide>
        <p15:guide id="5" orient="horz" pos="528">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wo Column Gray">
    <p:spTree>
      <p:nvGrpSpPr>
        <p:cNvPr id="1" name=""/>
        <p:cNvGrpSpPr/>
        <p:nvPr/>
      </p:nvGrpSpPr>
      <p:grpSpPr>
        <a:xfrm>
          <a:off x="0" y="0"/>
          <a:ext cx="0" cy="0"/>
          <a:chOff x="0" y="0"/>
          <a:chExt cx="0" cy="0"/>
        </a:xfrm>
      </p:grpSpPr>
      <p:sp>
        <p:nvSpPr>
          <p:cNvPr id="7" name="Rectangle 6"/>
          <p:cNvSpPr/>
          <p:nvPr>
            <p:custDataLst>
              <p:tags r:id="rId1"/>
            </p:custDataLst>
          </p:nvPr>
        </p:nvSpPr>
        <p:spPr bwMode="ltGray">
          <a:xfrm>
            <a:off x="0" y="1311214"/>
            <a:ext cx="12192000" cy="509320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custDataLst>
              <p:tags r:id="rId2"/>
            </p:custDataLst>
          </p:nvPr>
        </p:nvSpPr>
        <p:spPr/>
        <p:txBody>
          <a:bodyPr/>
          <a:lstStyle/>
          <a:p>
            <a:r>
              <a:rPr lang="en-US" dirty="0"/>
              <a:t>Click to Add a Title</a:t>
            </a:r>
          </a:p>
        </p:txBody>
      </p:sp>
      <p:sp>
        <p:nvSpPr>
          <p:cNvPr id="3" name="Content Placeholder 2"/>
          <p:cNvSpPr>
            <a:spLocks noGrp="1"/>
          </p:cNvSpPr>
          <p:nvPr>
            <p:ph sz="half" idx="1" hasCustomPrompt="1"/>
            <p:custDataLst>
              <p:tags r:id="rId3"/>
            </p:custDataLst>
          </p:nvPr>
        </p:nvSpPr>
        <p:spPr>
          <a:xfrm>
            <a:off x="609600" y="1417320"/>
            <a:ext cx="5384800" cy="4846320"/>
          </a:xfrm>
        </p:spPr>
        <p:txBody>
          <a:bodyPr vert="horz" lIns="91440" tIns="45720" rIns="91440" bIns="45720" rtlCol="0">
            <a:noAutofit/>
          </a:bodyPr>
          <a:lstStyle>
            <a:lvl1pPr>
              <a:defRPr/>
            </a:lvl1pPr>
            <a:lvl2pPr>
              <a:defRPr/>
            </a:lvl2pPr>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custDataLst>
              <p:tags r:id="rId4"/>
            </p:custDataLst>
          </p:nvPr>
        </p:nvSpPr>
        <p:spPr>
          <a:xfrm>
            <a:off x="6197600" y="1417320"/>
            <a:ext cx="5384800" cy="4846320"/>
          </a:xfrm>
        </p:spPr>
        <p:txBody>
          <a:bodyPr vert="horz" lIns="91440" tIns="45720" rIns="91440" bIns="45720" rtlCol="0">
            <a:noAutofit/>
          </a:bodyPr>
          <a:lstStyle>
            <a:lvl1pPr>
              <a:defRPr/>
            </a:lvl1pPr>
            <a:lvl2pPr>
              <a:defRPr/>
            </a:lvl2pPr>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6"/>
          <p:cNvSpPr>
            <a:spLocks noGrp="1"/>
          </p:cNvSpPr>
          <p:nvPr>
            <p:ph type="body" sz="quarter" idx="12" hasCustomPrompt="1"/>
            <p:custDataLst>
              <p:tags r:id="rId5"/>
            </p:custDataLst>
          </p:nvPr>
        </p:nvSpPr>
        <p:spPr>
          <a:xfrm>
            <a:off x="609600" y="838200"/>
            <a:ext cx="11582400" cy="457200"/>
          </a:xfrm>
        </p:spPr>
        <p:txBody>
          <a:bodyPr/>
          <a:lstStyle>
            <a:lvl1pPr marL="0" indent="0">
              <a:buNone/>
              <a:defRPr sz="2000" i="1"/>
            </a:lvl1pPr>
          </a:lstStyle>
          <a:p>
            <a:pPr lvl="0"/>
            <a:r>
              <a:rPr lang="en-US" dirty="0"/>
              <a:t>Click to Add a Subtitle</a:t>
            </a:r>
          </a:p>
        </p:txBody>
      </p:sp>
    </p:spTree>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3945">
          <p15:clr>
            <a:srgbClr val="5ACBF0"/>
          </p15:clr>
        </p15:guide>
        <p15:guide id="5" orient="horz" pos="528">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Half Gray">
    <p:spTree>
      <p:nvGrpSpPr>
        <p:cNvPr id="1" name=""/>
        <p:cNvGrpSpPr/>
        <p:nvPr/>
      </p:nvGrpSpPr>
      <p:grpSpPr>
        <a:xfrm>
          <a:off x="0" y="0"/>
          <a:ext cx="0" cy="0"/>
          <a:chOff x="0" y="0"/>
          <a:chExt cx="0" cy="0"/>
        </a:xfrm>
      </p:grpSpPr>
      <p:sp>
        <p:nvSpPr>
          <p:cNvPr id="2" name="Title 1"/>
          <p:cNvSpPr>
            <a:spLocks noGrp="1"/>
          </p:cNvSpPr>
          <p:nvPr>
            <p:ph type="title" hasCustomPrompt="1"/>
            <p:custDataLst>
              <p:tags r:id="rId1"/>
            </p:custDataLst>
          </p:nvPr>
        </p:nvSpPr>
        <p:spPr/>
        <p:txBody>
          <a:bodyPr/>
          <a:lstStyle/>
          <a:p>
            <a:r>
              <a:rPr lang="en-US" dirty="0"/>
              <a:t>Click to Add a Title</a:t>
            </a:r>
          </a:p>
        </p:txBody>
      </p:sp>
      <p:sp>
        <p:nvSpPr>
          <p:cNvPr id="4" name="Text Placeholder 6"/>
          <p:cNvSpPr>
            <a:spLocks noGrp="1"/>
          </p:cNvSpPr>
          <p:nvPr>
            <p:ph type="body" sz="quarter" idx="12" hasCustomPrompt="1"/>
            <p:custDataLst>
              <p:tags r:id="rId2"/>
            </p:custDataLst>
          </p:nvPr>
        </p:nvSpPr>
        <p:spPr>
          <a:xfrm>
            <a:off x="609600" y="838200"/>
            <a:ext cx="11582400" cy="457200"/>
          </a:xfrm>
        </p:spPr>
        <p:txBody>
          <a:bodyPr/>
          <a:lstStyle>
            <a:lvl1pPr marL="0" indent="0">
              <a:buNone/>
              <a:defRPr sz="2000" i="1"/>
            </a:lvl1pPr>
          </a:lstStyle>
          <a:p>
            <a:pPr lvl="0"/>
            <a:r>
              <a:rPr lang="en-US" dirty="0"/>
              <a:t>Click to Add a Subtitle</a:t>
            </a:r>
          </a:p>
        </p:txBody>
      </p:sp>
      <p:sp>
        <p:nvSpPr>
          <p:cNvPr id="7" name="Rectangle 6"/>
          <p:cNvSpPr/>
          <p:nvPr>
            <p:custDataLst>
              <p:tags r:id="rId3"/>
            </p:custDataLst>
          </p:nvPr>
        </p:nvSpPr>
        <p:spPr bwMode="ltGray">
          <a:xfrm>
            <a:off x="0" y="3959188"/>
            <a:ext cx="12192000" cy="24416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Content Placeholder 7"/>
          <p:cNvSpPr>
            <a:spLocks noGrp="1"/>
          </p:cNvSpPr>
          <p:nvPr>
            <p:ph sz="quarter" idx="13" hasCustomPrompt="1"/>
            <p:custDataLst>
              <p:tags r:id="rId4"/>
            </p:custDataLst>
          </p:nvPr>
        </p:nvSpPr>
        <p:spPr>
          <a:xfrm>
            <a:off x="609599" y="1417320"/>
            <a:ext cx="10972800" cy="4846320"/>
          </a:xfrm>
        </p:spPr>
        <p:txBody>
          <a:bodyPr vert="horz" lIns="91440" tIns="45720" rIns="91440" bIns="45720" rtlCol="0">
            <a:noAutofit/>
          </a:bodyPr>
          <a:lstStyle>
            <a:lvl1pPr>
              <a:defRPr/>
            </a:lvl1pPr>
            <a:lvl2pPr>
              <a:defRPr/>
            </a:lvl2pPr>
            <a:lvl3pPr>
              <a:defRPr/>
            </a:lvl3pPr>
          </a:lstStyle>
          <a:p>
            <a:pPr lvl="0"/>
            <a:r>
              <a:rPr lang="en-US" dirty="0"/>
              <a:t>Click to add text or choose an icon below to insert other content</a:t>
            </a:r>
          </a:p>
          <a:p>
            <a:pPr lvl="1"/>
            <a:r>
              <a:rPr lang="en-US" dirty="0"/>
              <a:t>Second level</a:t>
            </a:r>
          </a:p>
          <a:p>
            <a:pPr lvl="2"/>
            <a:r>
              <a:rPr lang="en-US" dirty="0"/>
              <a:t>Third level</a:t>
            </a:r>
          </a:p>
        </p:txBody>
      </p:sp>
    </p:spTree>
  </p:cSld>
  <p:clrMapOvr>
    <a:masterClrMapping/>
  </p:clrMapOvr>
  <p:extLst mod="1">
    <p:ext uri="{DCECCB84-F9BA-43D5-87BE-67443E8EF086}">
      <p15:sldGuideLst xmlns:p15="http://schemas.microsoft.com/office/powerpoint/2012/main">
        <p15:guide id="1" orient="horz" pos="528">
          <p15:clr>
            <a:srgbClr val="5ACBF0"/>
          </p15:clr>
        </p15:guide>
        <p15:guide id="2" orient="horz" pos="888">
          <p15:clr>
            <a:srgbClr val="5ACBF0"/>
          </p15:clr>
        </p15:guide>
        <p15:guide id="3" orient="horz" pos="3948">
          <p15:clr>
            <a:srgbClr val="5ACBF0"/>
          </p15:clr>
        </p15:guide>
        <p15:guide id="4" pos="384">
          <p15:clr>
            <a:srgbClr val="5ACBF0"/>
          </p15:clr>
        </p15:guide>
        <p15:guide id="5" pos="7296">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wo Content Gray Bar_1">
    <p:spTree>
      <p:nvGrpSpPr>
        <p:cNvPr id="1" name=""/>
        <p:cNvGrpSpPr/>
        <p:nvPr/>
      </p:nvGrpSpPr>
      <p:grpSpPr>
        <a:xfrm>
          <a:off x="0" y="0"/>
          <a:ext cx="0" cy="0"/>
          <a:chOff x="0" y="0"/>
          <a:chExt cx="0" cy="0"/>
        </a:xfrm>
      </p:grpSpPr>
      <p:sp>
        <p:nvSpPr>
          <p:cNvPr id="3" name="Rectangle 2"/>
          <p:cNvSpPr/>
          <p:nvPr>
            <p:custDataLst>
              <p:tags r:id="rId1"/>
            </p:custDataLst>
          </p:nvPr>
        </p:nvSpPr>
        <p:spPr bwMode="ltGray">
          <a:xfrm>
            <a:off x="3197523" y="0"/>
            <a:ext cx="8994476"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itle 1"/>
          <p:cNvSpPr>
            <a:spLocks noGrp="1"/>
          </p:cNvSpPr>
          <p:nvPr>
            <p:ph type="title" hasCustomPrompt="1"/>
            <p:custDataLst>
              <p:tags r:id="rId2"/>
            </p:custDataLst>
          </p:nvPr>
        </p:nvSpPr>
        <p:spPr>
          <a:xfrm>
            <a:off x="3519488" y="57150"/>
            <a:ext cx="8672511" cy="1143000"/>
          </a:xfrm>
        </p:spPr>
        <p:txBody>
          <a:bodyPr/>
          <a:lstStyle>
            <a:lvl1pPr algn="l">
              <a:defRPr/>
            </a:lvl1pPr>
          </a:lstStyle>
          <a:p>
            <a:r>
              <a:rPr lang="en-US" dirty="0"/>
              <a:t>Click to Add a Title</a:t>
            </a:r>
          </a:p>
        </p:txBody>
      </p:sp>
      <p:sp>
        <p:nvSpPr>
          <p:cNvPr id="5" name="Content Placeholder 5"/>
          <p:cNvSpPr>
            <a:spLocks noGrp="1"/>
          </p:cNvSpPr>
          <p:nvPr>
            <p:ph sz="quarter" idx="10" hasCustomPrompt="1"/>
            <p:custDataLst>
              <p:tags r:id="rId3"/>
            </p:custDataLst>
          </p:nvPr>
        </p:nvSpPr>
        <p:spPr>
          <a:xfrm>
            <a:off x="322054" y="370937"/>
            <a:ext cx="2587924" cy="5877463"/>
          </a:xfrm>
        </p:spPr>
        <p:txBody>
          <a:bodyPr/>
          <a:lstStyle>
            <a:lvl1pPr marL="0" indent="0">
              <a:buFontTx/>
              <a:buNone/>
              <a:defRPr sz="2000"/>
            </a:lvl1pPr>
            <a:lvl2pPr>
              <a:buFontTx/>
              <a:buNone/>
              <a:defRPr/>
            </a:lvl2pPr>
            <a:lvl3pPr>
              <a:buFontTx/>
              <a:buNone/>
              <a:defRPr/>
            </a:lvl3pPr>
          </a:lstStyle>
          <a:p>
            <a:pPr lvl="0"/>
            <a:r>
              <a:rPr lang="en-US" dirty="0"/>
              <a:t>Click to add text or choose an icon below to insert other content</a:t>
            </a:r>
          </a:p>
        </p:txBody>
      </p:sp>
      <p:sp>
        <p:nvSpPr>
          <p:cNvPr id="6" name="Content Placeholder 7"/>
          <p:cNvSpPr>
            <a:spLocks noGrp="1"/>
          </p:cNvSpPr>
          <p:nvPr>
            <p:ph sz="quarter" idx="11" hasCustomPrompt="1"/>
            <p:custDataLst>
              <p:tags r:id="rId4"/>
            </p:custDataLst>
          </p:nvPr>
        </p:nvSpPr>
        <p:spPr>
          <a:xfrm>
            <a:off x="3519578" y="1414463"/>
            <a:ext cx="8367623" cy="4846320"/>
          </a:xfrm>
        </p:spPr>
        <p:txBody>
          <a:bodyPr vert="horz" lIns="91440" tIns="45720" rIns="91440" bIns="45720" rtlCol="0">
            <a:noAutofit/>
          </a:bodyPr>
          <a:lstStyle>
            <a:lvl1pPr>
              <a:defRPr/>
            </a:lvl1pPr>
            <a:lvl2pPr>
              <a:defRPr/>
            </a:lvl2pPr>
            <a:lvl3pPr>
              <a:defRPr/>
            </a:lvl3pPr>
          </a:lstStyle>
          <a:p>
            <a:pPr lvl="0"/>
            <a:r>
              <a:rPr lang="en-US" dirty="0"/>
              <a:t>Click to add text or choose an icon below to insert other content</a:t>
            </a:r>
          </a:p>
          <a:p>
            <a:pPr lvl="1"/>
            <a:r>
              <a:rPr lang="en-US" dirty="0"/>
              <a:t>Second level</a:t>
            </a:r>
          </a:p>
          <a:p>
            <a:pPr lvl="2"/>
            <a:r>
              <a:rPr lang="en-US" dirty="0"/>
              <a:t>Third level</a:t>
            </a:r>
          </a:p>
        </p:txBody>
      </p:sp>
      <p:sp>
        <p:nvSpPr>
          <p:cNvPr id="7" name="Text Placeholder 6"/>
          <p:cNvSpPr>
            <a:spLocks noGrp="1"/>
          </p:cNvSpPr>
          <p:nvPr>
            <p:ph type="body" sz="quarter" idx="12" hasCustomPrompt="1"/>
            <p:custDataLst>
              <p:tags r:id="rId5"/>
            </p:custDataLst>
          </p:nvPr>
        </p:nvSpPr>
        <p:spPr>
          <a:xfrm>
            <a:off x="3519488" y="838200"/>
            <a:ext cx="8672511" cy="457200"/>
          </a:xfrm>
        </p:spPr>
        <p:txBody>
          <a:bodyPr/>
          <a:lstStyle>
            <a:lvl1pPr marL="0" indent="0">
              <a:buNone/>
              <a:defRPr sz="2000" i="1"/>
            </a:lvl1pPr>
          </a:lstStyle>
          <a:p>
            <a:pPr lvl="0"/>
            <a:r>
              <a:rPr lang="en-US" dirty="0"/>
              <a:t>Click to Add a Subtitle</a:t>
            </a:r>
          </a:p>
        </p:txBody>
      </p:sp>
    </p:spTree>
  </p:cSld>
  <p:clrMapOvr>
    <a:masterClrMapping/>
  </p:clrMapOvr>
  <p:extLst mod="1">
    <p:ext uri="{DCECCB84-F9BA-43D5-87BE-67443E8EF086}">
      <p15:sldGuideLst xmlns:p15="http://schemas.microsoft.com/office/powerpoint/2012/main">
        <p15:guide id="1" pos="2217">
          <p15:clr>
            <a:srgbClr val="5ACBF0"/>
          </p15:clr>
        </p15:guide>
        <p15:guide id="2" pos="7488">
          <p15:clr>
            <a:srgbClr val="5ACBF0"/>
          </p15:clr>
        </p15:guide>
        <p15:guide id="3" orient="horz" pos="528">
          <p15:clr>
            <a:srgbClr val="5ACBF0"/>
          </p15:clr>
        </p15:guide>
        <p15:guide id="4" orient="horz" pos="888">
          <p15:clr>
            <a:srgbClr val="5ACBF0"/>
          </p15:clr>
        </p15:guide>
        <p15:guide id="5" orient="horz" pos="3945">
          <p15:clr>
            <a:srgbClr val="5ACBF0"/>
          </p15:clr>
        </p15:guide>
        <p15:guide id="6" orient="horz" pos="233">
          <p15:clr>
            <a:srgbClr val="5ACBF0"/>
          </p15:clr>
        </p15:guide>
        <p15:guide id="7" pos="203">
          <p15:clr>
            <a:srgbClr val="5ACBF0"/>
          </p15:clr>
        </p15:guide>
        <p15:guide id="8" pos="1835">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wo Content Gray Bar_2">
    <p:spTree>
      <p:nvGrpSpPr>
        <p:cNvPr id="1" name=""/>
        <p:cNvGrpSpPr/>
        <p:nvPr/>
      </p:nvGrpSpPr>
      <p:grpSpPr>
        <a:xfrm>
          <a:off x="0" y="0"/>
          <a:ext cx="0" cy="0"/>
          <a:chOff x="0" y="0"/>
          <a:chExt cx="0" cy="0"/>
        </a:xfrm>
      </p:grpSpPr>
      <p:sp>
        <p:nvSpPr>
          <p:cNvPr id="3" name="Rectangle 2"/>
          <p:cNvSpPr/>
          <p:nvPr>
            <p:custDataLst>
              <p:tags r:id="rId1"/>
            </p:custDataLst>
          </p:nvPr>
        </p:nvSpPr>
        <p:spPr bwMode="ltGray">
          <a:xfrm>
            <a:off x="8534400" y="0"/>
            <a:ext cx="365760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itle 1"/>
          <p:cNvSpPr>
            <a:spLocks noGrp="1"/>
          </p:cNvSpPr>
          <p:nvPr>
            <p:ph type="title" hasCustomPrompt="1"/>
            <p:custDataLst>
              <p:tags r:id="rId2"/>
            </p:custDataLst>
          </p:nvPr>
        </p:nvSpPr>
        <p:spPr>
          <a:xfrm>
            <a:off x="609600" y="65776"/>
            <a:ext cx="7620000" cy="1143000"/>
          </a:xfrm>
        </p:spPr>
        <p:txBody>
          <a:bodyPr/>
          <a:lstStyle>
            <a:lvl1pPr algn="l">
              <a:defRPr/>
            </a:lvl1pPr>
          </a:lstStyle>
          <a:p>
            <a:r>
              <a:rPr lang="en-US" dirty="0"/>
              <a:t>Click to Add a Title</a:t>
            </a:r>
          </a:p>
        </p:txBody>
      </p:sp>
      <p:sp>
        <p:nvSpPr>
          <p:cNvPr id="5" name="Content Placeholder 5"/>
          <p:cNvSpPr>
            <a:spLocks noGrp="1"/>
          </p:cNvSpPr>
          <p:nvPr>
            <p:ph sz="quarter" idx="10" hasCustomPrompt="1"/>
            <p:custDataLst>
              <p:tags r:id="rId3"/>
            </p:custDataLst>
          </p:nvPr>
        </p:nvSpPr>
        <p:spPr>
          <a:xfrm>
            <a:off x="609600" y="1414462"/>
            <a:ext cx="7620000" cy="4846637"/>
          </a:xfrm>
        </p:spPr>
        <p:txBody>
          <a:bodyPr vert="horz" lIns="91440" tIns="45720" rIns="91440" bIns="45720" rtlCol="0">
            <a:noAutofit/>
          </a:bodyPr>
          <a:lstStyle>
            <a:lvl1pPr>
              <a:defRPr/>
            </a:lvl1pPr>
            <a:lvl2pPr>
              <a:defRPr/>
            </a:lvl2pPr>
            <a:lvl3pPr>
              <a:defRPr/>
            </a:lvl3pPr>
          </a:lstStyle>
          <a:p>
            <a:pPr lvl="0"/>
            <a:r>
              <a:rPr lang="en-US" dirty="0"/>
              <a:t>Click to add text or choose an icon below to insert other content</a:t>
            </a:r>
          </a:p>
          <a:p>
            <a:pPr lvl="1"/>
            <a:r>
              <a:rPr lang="en-US" dirty="0"/>
              <a:t>Second level</a:t>
            </a:r>
          </a:p>
          <a:p>
            <a:pPr lvl="2"/>
            <a:r>
              <a:rPr lang="en-US" dirty="0"/>
              <a:t>Third level</a:t>
            </a:r>
          </a:p>
        </p:txBody>
      </p:sp>
      <p:sp>
        <p:nvSpPr>
          <p:cNvPr id="6" name="Content Placeholder 7"/>
          <p:cNvSpPr>
            <a:spLocks noGrp="1"/>
          </p:cNvSpPr>
          <p:nvPr>
            <p:ph sz="quarter" idx="11" hasCustomPrompt="1"/>
            <p:custDataLst>
              <p:tags r:id="rId4"/>
            </p:custDataLst>
          </p:nvPr>
        </p:nvSpPr>
        <p:spPr>
          <a:xfrm>
            <a:off x="8737600" y="228600"/>
            <a:ext cx="3251200" cy="6019800"/>
          </a:xfrm>
        </p:spPr>
        <p:txBody>
          <a:bodyPr/>
          <a:lstStyle>
            <a:lvl1pPr marL="0" indent="0">
              <a:buNone/>
              <a:defRPr sz="2000"/>
            </a:lvl1pPr>
            <a:lvl2pPr marL="0" indent="0">
              <a:buNone/>
              <a:defRPr/>
            </a:lvl2pPr>
            <a:lvl3pPr marL="0" indent="0">
              <a:buNone/>
              <a:defRPr/>
            </a:lvl3pPr>
          </a:lstStyle>
          <a:p>
            <a:pPr lvl="0"/>
            <a:r>
              <a:rPr lang="en-US" dirty="0"/>
              <a:t>Click to add text or choose an icon below to insert other content</a:t>
            </a:r>
          </a:p>
        </p:txBody>
      </p:sp>
      <p:sp>
        <p:nvSpPr>
          <p:cNvPr id="7" name="Text Placeholder 6"/>
          <p:cNvSpPr>
            <a:spLocks noGrp="1"/>
          </p:cNvSpPr>
          <p:nvPr>
            <p:ph type="body" sz="quarter" idx="12" hasCustomPrompt="1"/>
            <p:custDataLst>
              <p:tags r:id="rId5"/>
            </p:custDataLst>
          </p:nvPr>
        </p:nvSpPr>
        <p:spPr>
          <a:xfrm>
            <a:off x="609601" y="838200"/>
            <a:ext cx="7625751" cy="457200"/>
          </a:xfrm>
        </p:spPr>
        <p:txBody>
          <a:bodyPr/>
          <a:lstStyle>
            <a:lvl1pPr marL="0" indent="0">
              <a:buNone/>
              <a:defRPr sz="2000" i="1"/>
            </a:lvl1pPr>
          </a:lstStyle>
          <a:p>
            <a:pPr lvl="0"/>
            <a:r>
              <a:rPr lang="en-US" dirty="0"/>
              <a:t>Click to Add a Subtitle</a:t>
            </a:r>
          </a:p>
        </p:txBody>
      </p:sp>
    </p:spTree>
  </p:cSld>
  <p:clrMapOvr>
    <a:masterClrMapping/>
  </p:clrMapOvr>
  <p:extLst mod="1">
    <p:ext uri="{DCECCB84-F9BA-43D5-87BE-67443E8EF086}">
      <p15:sldGuideLst xmlns:p15="http://schemas.microsoft.com/office/powerpoint/2012/main">
        <p15:guide id="1" pos="384">
          <p15:clr>
            <a:srgbClr val="5ACBF0"/>
          </p15:clr>
        </p15:guide>
        <p15:guide id="2" pos="5184">
          <p15:clr>
            <a:srgbClr val="5ACBF0"/>
          </p15:clr>
        </p15:guide>
        <p15:guide id="3" orient="horz" pos="3944">
          <p15:clr>
            <a:srgbClr val="5ACBF0"/>
          </p15:clr>
        </p15:guide>
        <p15:guide id="4" orient="horz" pos="888">
          <p15:clr>
            <a:srgbClr val="5ACBF0"/>
          </p15:clr>
        </p15:guide>
        <p15:guide id="5" orient="horz" pos="528">
          <p15:clr>
            <a:srgbClr val="5ACBF0"/>
          </p15:clr>
        </p15:guide>
        <p15:guide id="6" orient="horz" pos="144">
          <p15:clr>
            <a:srgbClr val="5ACBF0"/>
          </p15:clr>
        </p15:guide>
        <p15:guide id="7" pos="5503">
          <p15:clr>
            <a:srgbClr val="5ACBF0"/>
          </p15:clr>
        </p15:guide>
        <p15:guide id="8" pos="7560">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wo Content Left Gray Bar">
    <p:spTree>
      <p:nvGrpSpPr>
        <p:cNvPr id="1" name=""/>
        <p:cNvGrpSpPr/>
        <p:nvPr/>
      </p:nvGrpSpPr>
      <p:grpSpPr>
        <a:xfrm>
          <a:off x="0" y="0"/>
          <a:ext cx="0" cy="0"/>
          <a:chOff x="0" y="0"/>
          <a:chExt cx="0" cy="0"/>
        </a:xfrm>
      </p:grpSpPr>
      <p:sp>
        <p:nvSpPr>
          <p:cNvPr id="3" name="Rectangle 2"/>
          <p:cNvSpPr/>
          <p:nvPr>
            <p:custDataLst>
              <p:tags r:id="rId1"/>
            </p:custDataLst>
          </p:nvPr>
        </p:nvSpPr>
        <p:spPr bwMode="ltGray">
          <a:xfrm>
            <a:off x="0" y="0"/>
            <a:ext cx="4145280" cy="640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itle 1"/>
          <p:cNvSpPr>
            <a:spLocks noGrp="1"/>
          </p:cNvSpPr>
          <p:nvPr>
            <p:ph type="title" hasCustomPrompt="1"/>
            <p:custDataLst>
              <p:tags r:id="rId2"/>
            </p:custDataLst>
          </p:nvPr>
        </p:nvSpPr>
        <p:spPr>
          <a:xfrm>
            <a:off x="4449234" y="65776"/>
            <a:ext cx="7742767" cy="1143000"/>
          </a:xfrm>
        </p:spPr>
        <p:txBody>
          <a:bodyPr/>
          <a:lstStyle>
            <a:lvl1pPr algn="l">
              <a:defRPr/>
            </a:lvl1pPr>
          </a:lstStyle>
          <a:p>
            <a:r>
              <a:rPr lang="en-US" dirty="0"/>
              <a:t>Click to Add a Title</a:t>
            </a:r>
          </a:p>
        </p:txBody>
      </p:sp>
      <p:sp>
        <p:nvSpPr>
          <p:cNvPr id="5" name="Content Placeholder 5"/>
          <p:cNvSpPr>
            <a:spLocks noGrp="1"/>
          </p:cNvSpPr>
          <p:nvPr>
            <p:ph sz="quarter" idx="10" hasCustomPrompt="1"/>
            <p:custDataLst>
              <p:tags r:id="rId3"/>
            </p:custDataLst>
          </p:nvPr>
        </p:nvSpPr>
        <p:spPr>
          <a:xfrm>
            <a:off x="4449233" y="1414463"/>
            <a:ext cx="7437120" cy="4846637"/>
          </a:xfrm>
        </p:spPr>
        <p:txBody>
          <a:bodyPr vert="horz" lIns="91440" tIns="45720" rIns="91440" bIns="45720" rtlCol="0">
            <a:noAutofit/>
          </a:bodyPr>
          <a:lstStyle>
            <a:lvl1pPr>
              <a:defRPr/>
            </a:lvl1pPr>
            <a:lvl2pPr>
              <a:defRPr/>
            </a:lvl2pPr>
            <a:lvl3pPr>
              <a:defRPr/>
            </a:lvl3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p:txBody>
      </p:sp>
      <p:sp>
        <p:nvSpPr>
          <p:cNvPr id="6" name="Content Placeholder 7"/>
          <p:cNvSpPr>
            <a:spLocks noGrp="1"/>
          </p:cNvSpPr>
          <p:nvPr>
            <p:ph sz="quarter" idx="11" hasCustomPrompt="1"/>
            <p:custDataLst>
              <p:tags r:id="rId4"/>
            </p:custDataLst>
          </p:nvPr>
        </p:nvSpPr>
        <p:spPr>
          <a:xfrm>
            <a:off x="274320" y="228600"/>
            <a:ext cx="3596640" cy="6019800"/>
          </a:xfrm>
        </p:spPr>
        <p:txBody>
          <a:bodyPr/>
          <a:lstStyle>
            <a:lvl1pPr marL="233363" indent="-233363">
              <a:buFont typeface="Arial" pitchFamily="34" charset="0"/>
              <a:buChar char="•"/>
              <a:defRPr sz="2000"/>
            </a:lvl1pPr>
            <a:lvl2pPr marL="457200" indent="-227013">
              <a:buFont typeface="Arial" pitchFamily="34" charset="0"/>
              <a:buChar char="–"/>
              <a:defRPr sz="1800" baseline="0"/>
            </a:lvl2pPr>
            <a:lvl3pPr marL="690563" indent="-236538">
              <a:buFont typeface="Arial" pitchFamily="34" charset="0"/>
              <a:buChar char="–"/>
              <a:tabLst>
                <a:tab pos="690563" algn="l"/>
              </a:tabLst>
              <a:defRPr sz="1600" baseline="0"/>
            </a:lvl3pPr>
          </a:lstStyle>
          <a:p>
            <a:pPr lvl="0"/>
            <a:r>
              <a:rPr lang="en-US" dirty="0"/>
              <a:t>Click to add text or choose an icon below to insert other content</a:t>
            </a:r>
          </a:p>
          <a:p>
            <a:pPr lvl="1"/>
            <a:r>
              <a:rPr lang="en-US" dirty="0"/>
              <a:t>Second level</a:t>
            </a:r>
          </a:p>
          <a:p>
            <a:pPr lvl="2"/>
            <a:r>
              <a:rPr lang="en-US" dirty="0"/>
              <a:t>Third level</a:t>
            </a:r>
          </a:p>
        </p:txBody>
      </p:sp>
      <p:sp>
        <p:nvSpPr>
          <p:cNvPr id="7" name="Text Placeholder 6"/>
          <p:cNvSpPr>
            <a:spLocks noGrp="1"/>
          </p:cNvSpPr>
          <p:nvPr>
            <p:ph type="body" sz="quarter" idx="12" hasCustomPrompt="1"/>
            <p:custDataLst>
              <p:tags r:id="rId5"/>
            </p:custDataLst>
          </p:nvPr>
        </p:nvSpPr>
        <p:spPr>
          <a:xfrm>
            <a:off x="4449234" y="838200"/>
            <a:ext cx="7742767" cy="457200"/>
          </a:xfrm>
        </p:spPr>
        <p:txBody>
          <a:bodyPr/>
          <a:lstStyle>
            <a:lvl1pPr marL="0" indent="0">
              <a:buNone/>
              <a:defRPr sz="2000" i="1"/>
            </a:lvl1pPr>
          </a:lstStyle>
          <a:p>
            <a:pPr lvl="0"/>
            <a:r>
              <a:rPr lang="en-US" dirty="0"/>
              <a:t>Click to Add a Subtitle</a:t>
            </a:r>
          </a:p>
        </p:txBody>
      </p:sp>
    </p:spTree>
  </p:cSld>
  <p:clrMapOvr>
    <a:masterClrMapping/>
  </p:clrMapOvr>
  <p:extLst mod="1">
    <p:ext uri="{DCECCB84-F9BA-43D5-87BE-67443E8EF086}">
      <p15:sldGuideLst xmlns:p15="http://schemas.microsoft.com/office/powerpoint/2012/main">
        <p15:guide id="1" orient="horz" pos="528">
          <p15:clr>
            <a:srgbClr val="5ACBF0"/>
          </p15:clr>
        </p15:guide>
        <p15:guide id="2" orient="horz" pos="888">
          <p15:clr>
            <a:srgbClr val="5ACBF0"/>
          </p15:clr>
        </p15:guide>
        <p15:guide id="3" orient="horz" pos="3944">
          <p15:clr>
            <a:srgbClr val="5ACBF0"/>
          </p15:clr>
        </p15:guide>
        <p15:guide id="4" pos="173">
          <p15:clr>
            <a:srgbClr val="5ACBF0"/>
          </p15:clr>
        </p15:guide>
        <p15:guide id="5" pos="2441">
          <p15:clr>
            <a:srgbClr val="5ACBF0"/>
          </p15:clr>
        </p15:guide>
        <p15:guide id="6" pos="7488">
          <p15:clr>
            <a:srgbClr val="5ACBF0"/>
          </p15:clr>
        </p15:guide>
        <p15:guide id="7" pos="2802">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177BCB2-9D0A-499A-B2BE-A59EFA404956}"/>
              </a:ext>
            </a:extLst>
          </p:cNvPr>
          <p:cNvPicPr>
            <a:picLocks noChangeAspect="1"/>
          </p:cNvPicPr>
          <p:nvPr>
            <p:custDataLst>
              <p:tags r:id="rId1"/>
            </p:custDataLst>
          </p:nvPr>
        </p:nvPicPr>
        <p:blipFill>
          <a:blip r:embed="rId5"/>
          <a:stretch>
            <a:fillRect/>
          </a:stretch>
        </p:blipFill>
        <p:spPr>
          <a:xfrm>
            <a:off x="0" y="0"/>
            <a:ext cx="12192000" cy="6858000"/>
          </a:xfrm>
          <a:prstGeom prst="rect">
            <a:avLst/>
          </a:prstGeom>
        </p:spPr>
      </p:pic>
      <p:pic>
        <p:nvPicPr>
          <p:cNvPr id="7" name="Picture 6"/>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a:xfrm>
            <a:off x="10233358" y="485435"/>
            <a:ext cx="1653211" cy="529027"/>
          </a:xfrm>
          <a:prstGeom prst="rect">
            <a:avLst/>
          </a:prstGeom>
        </p:spPr>
      </p:pic>
      <p:sp>
        <p:nvSpPr>
          <p:cNvPr id="8" name="TextBox 7"/>
          <p:cNvSpPr txBox="1"/>
          <p:nvPr>
            <p:custDataLst>
              <p:tags r:id="rId3"/>
            </p:custDataLst>
          </p:nvPr>
        </p:nvSpPr>
        <p:spPr>
          <a:xfrm>
            <a:off x="1360968" y="2558734"/>
            <a:ext cx="4363427" cy="923330"/>
          </a:xfrm>
          <a:prstGeom prst="rect">
            <a:avLst/>
          </a:prstGeom>
          <a:noFill/>
        </p:spPr>
        <p:txBody>
          <a:bodyPr wrap="square" rtlCol="0">
            <a:spAutoFit/>
          </a:bodyPr>
          <a:lstStyle/>
          <a:p>
            <a:r>
              <a:rPr lang="en-US" sz="5400" b="1" dirty="0"/>
              <a:t>Thank You</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End logo">
    <p:spTree>
      <p:nvGrpSpPr>
        <p:cNvPr id="1" name=""/>
        <p:cNvGrpSpPr/>
        <p:nvPr/>
      </p:nvGrpSpPr>
      <p:grpSpPr>
        <a:xfrm>
          <a:off x="0" y="0"/>
          <a:ext cx="0" cy="0"/>
          <a:chOff x="0" y="0"/>
          <a:chExt cx="0" cy="0"/>
        </a:xfrm>
      </p:grpSpPr>
      <p:pic>
        <p:nvPicPr>
          <p:cNvPr id="6" name="Picture 5"/>
          <p:cNvPicPr>
            <a:picLocks noChangeAspect="1"/>
          </p:cNvPicPr>
          <p:nvPr>
            <p:custDataLst>
              <p:tags r:id="rId1"/>
            </p:custDataLst>
          </p:nvPr>
        </p:nvPicPr>
        <p:blipFill>
          <a:blip r:embed="rId3">
            <a:extLst>
              <a:ext uri="{28A0092B-C50C-407E-A947-70E740481C1C}">
                <a14:useLocalDpi xmlns:a14="http://schemas.microsoft.com/office/drawing/2010/main"/>
              </a:ext>
            </a:extLst>
          </a:blip>
          <a:stretch>
            <a:fillRect/>
          </a:stretch>
        </p:blipFill>
        <p:spPr>
          <a:xfrm>
            <a:off x="4267351" y="2843832"/>
            <a:ext cx="3657298" cy="117033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custDataLst>
              <p:tags r:id="rId1"/>
            </p:custDataLst>
          </p:nvPr>
        </p:nvSpPr>
        <p:spPr/>
        <p:txBody>
          <a:bodyPr/>
          <a:lstStyle>
            <a:lvl1pPr>
              <a:defRPr/>
            </a:lvl1pPr>
          </a:lstStyle>
          <a:p>
            <a:r>
              <a:rPr lang="en-US" dirty="0"/>
              <a:t>Click to Add a Title</a:t>
            </a:r>
          </a:p>
        </p:txBody>
      </p:sp>
      <p:sp>
        <p:nvSpPr>
          <p:cNvPr id="3" name="Content Placeholder 2"/>
          <p:cNvSpPr>
            <a:spLocks noGrp="1"/>
          </p:cNvSpPr>
          <p:nvPr>
            <p:ph idx="1" hasCustomPrompt="1"/>
            <p:custDataLst>
              <p:tags r:id="rId2"/>
            </p:custDataLst>
          </p:nvPr>
        </p:nvSpPr>
        <p:spPr/>
        <p:txBody>
          <a:bodyPr/>
          <a:lstStyle>
            <a:lvl1pPr>
              <a:defRPr/>
            </a:lvl1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3943">
          <p15:clr>
            <a:srgbClr val="5ACBF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Vertical Text Placeholder 2"/>
          <p:cNvSpPr>
            <a:spLocks noGrp="1"/>
          </p:cNvSpPr>
          <p:nvPr>
            <p:ph type="body" orient="vert" idx="1"/>
            <p:custDataLst>
              <p:tags r:id="rId2"/>
            </p:custDataLst>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custDataLst>
              <p:tags r:id="rId1"/>
            </p:custDataLst>
          </p:nvPr>
        </p:nvSpPr>
        <p:spPr>
          <a:xfrm>
            <a:off x="9770300" y="365125"/>
            <a:ext cx="1813687" cy="58975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custDataLst>
              <p:tags r:id="rId2"/>
            </p:custDataLst>
          </p:nvPr>
        </p:nvSpPr>
        <p:spPr>
          <a:xfrm>
            <a:off x="609601" y="365125"/>
            <a:ext cx="9022914" cy="589756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ynopsys 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44057EF-F0C7-4197-82D0-267908AF3CF8}"/>
              </a:ext>
            </a:extLst>
          </p:cNvPr>
          <p:cNvPicPr>
            <a:picLocks noChangeAspect="1"/>
          </p:cNvPicPr>
          <p:nvPr>
            <p:custDataLst>
              <p:tags r:id="rId1"/>
            </p:custDataLst>
          </p:nvPr>
        </p:nvPicPr>
        <p:blipFill>
          <a:blip r:embed="rId8"/>
          <a:stretch>
            <a:fillRect/>
          </a:stretch>
        </p:blipFill>
        <p:spPr>
          <a:xfrm>
            <a:off x="0" y="0"/>
            <a:ext cx="12192000" cy="6858000"/>
          </a:xfrm>
          <a:prstGeom prst="rect">
            <a:avLst/>
          </a:prstGeom>
        </p:spPr>
      </p:pic>
      <p:pic>
        <p:nvPicPr>
          <p:cNvPr id="12" name="Picture 11"/>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10233358" y="485435"/>
            <a:ext cx="1653211" cy="529027"/>
          </a:xfrm>
          <a:prstGeom prst="rect">
            <a:avLst/>
          </a:prstGeom>
        </p:spPr>
      </p:pic>
      <p:sp>
        <p:nvSpPr>
          <p:cNvPr id="8" name="Text Placeholder 15"/>
          <p:cNvSpPr>
            <a:spLocks noGrp="1"/>
          </p:cNvSpPr>
          <p:nvPr>
            <p:ph type="body" sz="quarter" idx="10" hasCustomPrompt="1"/>
            <p:custDataLst>
              <p:tags r:id="rId3"/>
            </p:custDataLst>
          </p:nvPr>
        </p:nvSpPr>
        <p:spPr>
          <a:xfrm>
            <a:off x="609600" y="4108495"/>
            <a:ext cx="10962523" cy="731520"/>
          </a:xfrm>
        </p:spPr>
        <p:txBody>
          <a:bodyPr anchor="b"/>
          <a:lstStyle>
            <a:lvl1pPr marL="0" indent="0" algn="l">
              <a:buNone/>
              <a:defRPr sz="2000" baseline="0">
                <a:solidFill>
                  <a:schemeClr val="tx1"/>
                </a:solidFill>
                <a:effectLst/>
              </a:defRPr>
            </a:lvl1pPr>
            <a:lvl2pPr marL="0" indent="0" algn="ctr">
              <a:buNone/>
              <a:defRPr>
                <a:solidFill>
                  <a:schemeClr val="tx1">
                    <a:lumMod val="65000"/>
                    <a:lumOff val="35000"/>
                  </a:schemeClr>
                </a:solidFill>
              </a:defRPr>
            </a:lvl2pPr>
            <a:lvl3pPr algn="ctr">
              <a:defRPr>
                <a:solidFill>
                  <a:schemeClr val="tx1">
                    <a:lumMod val="65000"/>
                    <a:lumOff val="35000"/>
                  </a:schemeClr>
                </a:solidFill>
              </a:defRPr>
            </a:lvl3pPr>
            <a:lvl4pPr algn="ctr">
              <a:defRPr>
                <a:solidFill>
                  <a:schemeClr val="tx1">
                    <a:lumMod val="65000"/>
                    <a:lumOff val="35000"/>
                  </a:schemeClr>
                </a:solidFill>
              </a:defRPr>
            </a:lvl4pPr>
            <a:lvl5pPr algn="ctr">
              <a:defRPr>
                <a:solidFill>
                  <a:schemeClr val="tx1">
                    <a:lumMod val="65000"/>
                    <a:lumOff val="35000"/>
                  </a:schemeClr>
                </a:solidFill>
              </a:defRPr>
            </a:lvl5pPr>
          </a:lstStyle>
          <a:p>
            <a:pPr lvl="0"/>
            <a:r>
              <a:rPr lang="en-US" dirty="0"/>
              <a:t>Presenter’s Name</a:t>
            </a:r>
          </a:p>
        </p:txBody>
      </p:sp>
      <p:sp>
        <p:nvSpPr>
          <p:cNvPr id="9" name="Text Placeholder 18"/>
          <p:cNvSpPr>
            <a:spLocks noGrp="1"/>
          </p:cNvSpPr>
          <p:nvPr>
            <p:ph type="body" sz="quarter" idx="11" hasCustomPrompt="1"/>
            <p:custDataLst>
              <p:tags r:id="rId4"/>
            </p:custDataLst>
          </p:nvPr>
        </p:nvSpPr>
        <p:spPr>
          <a:xfrm>
            <a:off x="609600" y="4861720"/>
            <a:ext cx="4876800" cy="396815"/>
          </a:xfrm>
        </p:spPr>
        <p:txBody>
          <a:bodyPr anchor="b"/>
          <a:lstStyle>
            <a:lvl1pPr algn="l">
              <a:buNone/>
              <a:defRPr sz="1800">
                <a:solidFill>
                  <a:schemeClr val="tx1"/>
                </a:solidFill>
                <a:effectLst/>
              </a:defRPr>
            </a:lvl1pPr>
          </a:lstStyle>
          <a:p>
            <a:pPr lvl="0"/>
            <a:r>
              <a:rPr lang="en-US" dirty="0"/>
              <a:t>Date</a:t>
            </a:r>
          </a:p>
        </p:txBody>
      </p:sp>
      <p:sp>
        <p:nvSpPr>
          <p:cNvPr id="21" name="Subtitle 2"/>
          <p:cNvSpPr>
            <a:spLocks noGrp="1"/>
          </p:cNvSpPr>
          <p:nvPr>
            <p:ph type="subTitle" idx="1" hasCustomPrompt="1"/>
            <p:custDataLst>
              <p:tags r:id="rId5"/>
            </p:custDataLst>
          </p:nvPr>
        </p:nvSpPr>
        <p:spPr>
          <a:xfrm>
            <a:off x="609600" y="3094851"/>
            <a:ext cx="10963923" cy="917516"/>
          </a:xfrm>
        </p:spPr>
        <p:txBody>
          <a:bodyPr/>
          <a:lstStyle>
            <a:lvl1pPr marL="0" indent="0" algn="l">
              <a:buNone/>
              <a:defRPr sz="2800" b="0">
                <a:solidFill>
                  <a:schemeClr val="tx1"/>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Add a Subtitle</a:t>
            </a:r>
          </a:p>
        </p:txBody>
      </p:sp>
      <p:sp>
        <p:nvSpPr>
          <p:cNvPr id="22" name="Title 1"/>
          <p:cNvSpPr>
            <a:spLocks noGrp="1"/>
          </p:cNvSpPr>
          <p:nvPr>
            <p:ph type="ctrTitle" hasCustomPrompt="1"/>
            <p:custDataLst>
              <p:tags r:id="rId6"/>
            </p:custDataLst>
          </p:nvPr>
        </p:nvSpPr>
        <p:spPr>
          <a:xfrm>
            <a:off x="609600" y="1895641"/>
            <a:ext cx="10972800" cy="1177506"/>
          </a:xfrm>
        </p:spPr>
        <p:txBody>
          <a:bodyPr anchor="b">
            <a:noAutofit/>
          </a:bodyPr>
          <a:lstStyle>
            <a:lvl1pPr algn="l">
              <a:defRPr sz="3600">
                <a:solidFill>
                  <a:schemeClr val="tx1"/>
                </a:solidFill>
                <a:effectLst/>
              </a:defRPr>
            </a:lvl1pPr>
          </a:lstStyle>
          <a:p>
            <a:r>
              <a:rPr lang="en-US" dirty="0"/>
              <a:t>Click to Add a Title</a:t>
            </a:r>
          </a:p>
        </p:txBody>
      </p:sp>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Legal Disclosure NDA">
    <p:spTree>
      <p:nvGrpSpPr>
        <p:cNvPr id="1" name=""/>
        <p:cNvGrpSpPr/>
        <p:nvPr/>
      </p:nvGrpSpPr>
      <p:grpSpPr>
        <a:xfrm>
          <a:off x="0" y="0"/>
          <a:ext cx="0" cy="0"/>
          <a:chOff x="0" y="0"/>
          <a:chExt cx="0" cy="0"/>
        </a:xfrm>
      </p:grpSpPr>
      <p:sp>
        <p:nvSpPr>
          <p:cNvPr id="2" name="Content Placeholder 2"/>
          <p:cNvSpPr>
            <a:spLocks noGrp="1"/>
          </p:cNvSpPr>
          <p:nvPr>
            <p:custDataLst>
              <p:tags r:id="rId1"/>
            </p:custDataLst>
          </p:nvPr>
        </p:nvSpPr>
        <p:spPr>
          <a:xfrm>
            <a:off x="609600" y="609601"/>
            <a:ext cx="10972800" cy="452596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1027113"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a:buNone/>
            </a:pPr>
            <a:r>
              <a:rPr lang="en-US" b="1" dirty="0"/>
              <a:t>CONFIDENTIAL INFORMATION</a:t>
            </a:r>
          </a:p>
          <a:p>
            <a:pPr marL="0" indent="0">
              <a:buNone/>
            </a:pPr>
            <a:r>
              <a:rPr lang="en-US" dirty="0"/>
              <a:t>The following material is confidential information of Synopsys and is being disclosed to you pursuant to a non-disclosure agreement between you or your employer and Synopsys. The material being disclosed may only be used as permitted under such non-disclosure agreement. </a:t>
            </a:r>
          </a:p>
          <a:p>
            <a:pPr>
              <a:buNone/>
            </a:pPr>
            <a:r>
              <a:rPr lang="en-US" dirty="0"/>
              <a:t> </a:t>
            </a:r>
          </a:p>
          <a:p>
            <a:pPr>
              <a:buNone/>
            </a:pPr>
            <a:r>
              <a:rPr lang="en-US" b="1" dirty="0"/>
              <a:t>IMPORTANT NOTICE</a:t>
            </a:r>
          </a:p>
          <a:p>
            <a:pPr marL="0" indent="0">
              <a:buNone/>
            </a:pPr>
            <a:r>
              <a:rPr lang="en-US" dirty="0"/>
              <a:t>In the event information in this presentation reflects Synopsys’ future plans, such plans are as of the date of this presentation and are subject to change. Synopsys is not obligated to develop the products with the features and functionality discussed in these materials. In any event, Synopsys’ products may be offered and purchased only pursuant to an authorized quote and purchase order or a mutually agreed upon written contract. </a:t>
            </a:r>
          </a:p>
        </p:txBody>
      </p:sp>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3945">
          <p15:clr>
            <a:srgbClr val="5ACBF0"/>
          </p15:clr>
        </p15:guide>
        <p15:guide id="4" orient="horz" pos="372">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custDataLst>
              <p:tags r:id="rId1"/>
            </p:custDataLst>
          </p:nvPr>
        </p:nvSpPr>
        <p:spPr>
          <a:xfrm>
            <a:off x="609600" y="68574"/>
            <a:ext cx="11582400" cy="1143000"/>
          </a:xfrm>
        </p:spPr>
        <p:txBody>
          <a:bodyPr/>
          <a:lstStyle/>
          <a:p>
            <a:r>
              <a:rPr lang="en-US" dirty="0"/>
              <a:t>Click to Add a Title</a:t>
            </a:r>
          </a:p>
        </p:txBody>
      </p:sp>
      <p:sp>
        <p:nvSpPr>
          <p:cNvPr id="3" name="Content Placeholder 2"/>
          <p:cNvSpPr>
            <a:spLocks noGrp="1"/>
          </p:cNvSpPr>
          <p:nvPr>
            <p:ph idx="1" hasCustomPrompt="1"/>
            <p:custDataLst>
              <p:tags r:id="rId2"/>
            </p:custDataLst>
          </p:nvPr>
        </p:nvSpPr>
        <p:spPr>
          <a:xfrm>
            <a:off x="609600" y="1414463"/>
            <a:ext cx="10972800" cy="4848225"/>
          </a:xfrm>
        </p:spPr>
        <p:txBody>
          <a:bodyPr vert="horz" lIns="91440" tIns="45720" rIns="91440" bIns="45720" rtlCol="0">
            <a:noAutofit/>
          </a:bodyPr>
          <a:lstStyle>
            <a:lvl1pPr>
              <a:defRPr baseline="0"/>
            </a:lvl1pPr>
            <a:lvl2pPr>
              <a:defRPr/>
            </a:lvl2pPr>
            <a:lvl3pPr>
              <a:defRPr/>
            </a:lvl3pPr>
            <a:lvl4pPr>
              <a:defRPr/>
            </a:lvl4pPr>
            <a:lvl5pPr>
              <a:defRPr/>
            </a:lvl5pPr>
            <a:lvl6pPr>
              <a:defRPr/>
            </a:lvl6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2" hasCustomPrompt="1"/>
            <p:custDataLst>
              <p:tags r:id="rId3"/>
            </p:custDataLst>
          </p:nvPr>
        </p:nvSpPr>
        <p:spPr>
          <a:xfrm>
            <a:off x="609600" y="838200"/>
            <a:ext cx="11582400" cy="457200"/>
          </a:xfrm>
        </p:spPr>
        <p:txBody>
          <a:bodyPr/>
          <a:lstStyle>
            <a:lvl1pPr marL="0" indent="0">
              <a:buNone/>
              <a:defRPr sz="2000" i="1"/>
            </a:lvl1pPr>
          </a:lstStyle>
          <a:p>
            <a:pPr lvl="0"/>
            <a:r>
              <a:rPr lang="en-US" dirty="0"/>
              <a:t>Click to Add a Subtitle</a:t>
            </a:r>
          </a:p>
        </p:txBody>
      </p:sp>
    </p:spTree>
  </p:cSld>
  <p:clrMapOvr>
    <a:masterClrMapping/>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3947">
          <p15:clr>
            <a:srgbClr val="5ACBF0"/>
          </p15:clr>
        </p15:guide>
        <p15:guide id="5" orient="horz" pos="528">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Agenda">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B48F746-CEB3-4F47-8DCC-9A7E1FDEAD0A}"/>
              </a:ext>
            </a:extLst>
          </p:cNvPr>
          <p:cNvPicPr>
            <a:picLocks noChangeAspect="1"/>
          </p:cNvPicPr>
          <p:nvPr>
            <p:custDataLst>
              <p:tags r:id="rId1"/>
            </p:custDataLst>
          </p:nvPr>
        </p:nvPicPr>
        <p:blipFill>
          <a:blip r:embed="rId5"/>
          <a:stretch>
            <a:fillRect/>
          </a:stretch>
        </p:blipFill>
        <p:spPr bwMode="invGray">
          <a:xfrm>
            <a:off x="-9" y="1215389"/>
            <a:ext cx="12192357" cy="1295438"/>
          </a:xfrm>
          <a:prstGeom prst="rect">
            <a:avLst/>
          </a:prstGeom>
        </p:spPr>
      </p:pic>
      <p:sp>
        <p:nvSpPr>
          <p:cNvPr id="2" name="Title 1"/>
          <p:cNvSpPr>
            <a:spLocks noGrp="1"/>
          </p:cNvSpPr>
          <p:nvPr>
            <p:ph type="title"/>
            <p:custDataLst>
              <p:tags r:id="rId2"/>
            </p:custDataLst>
          </p:nvPr>
        </p:nvSpPr>
        <p:spPr>
          <a:xfrm>
            <a:off x="609600" y="1295400"/>
            <a:ext cx="11582400" cy="1143000"/>
          </a:xfrm>
        </p:spPr>
        <p:txBody>
          <a:bodyPr/>
          <a:lstStyle>
            <a:lvl1pPr>
              <a:defRPr>
                <a:solidFill>
                  <a:srgbClr val="FFFFFF"/>
                </a:solidFill>
                <a:effectLst>
                  <a:outerShdw blurRad="38100" dist="38100" dir="2700000" algn="tl">
                    <a:srgbClr val="000000">
                      <a:alpha val="43137"/>
                    </a:srgbClr>
                  </a:outerShdw>
                </a:effectLst>
              </a:defRPr>
            </a:lvl1pPr>
          </a:lstStyle>
          <a:p>
            <a:r>
              <a:rPr lang="en-US"/>
              <a:t>Click to edit Master title style</a:t>
            </a:r>
            <a:endParaRPr lang="en-US" dirty="0"/>
          </a:p>
        </p:txBody>
      </p:sp>
      <p:sp>
        <p:nvSpPr>
          <p:cNvPr id="7" name="Text Placeholder 6"/>
          <p:cNvSpPr>
            <a:spLocks noGrp="1"/>
          </p:cNvSpPr>
          <p:nvPr>
            <p:ph type="body" sz="quarter" idx="10" hasCustomPrompt="1"/>
            <p:custDataLst>
              <p:tags r:id="rId3"/>
            </p:custDataLst>
          </p:nvPr>
        </p:nvSpPr>
        <p:spPr>
          <a:xfrm>
            <a:off x="1524000" y="2688610"/>
            <a:ext cx="10058400" cy="3559791"/>
          </a:xfrm>
        </p:spPr>
        <p:txBody>
          <a:bodyPr/>
          <a:lstStyle>
            <a:lvl1pPr>
              <a:spcBef>
                <a:spcPts val="1867"/>
              </a:spcBef>
              <a:spcAft>
                <a:spcPts val="0"/>
              </a:spcAft>
              <a:buFontTx/>
              <a:buNone/>
              <a:defRPr baseline="0"/>
            </a:lvl1pPr>
            <a:lvl2pPr>
              <a:buFontTx/>
              <a:buNone/>
              <a:defRPr/>
            </a:lvl2pPr>
            <a:lvl3pPr>
              <a:buFontTx/>
              <a:buNone/>
              <a:defRPr/>
            </a:lvl3pPr>
            <a:lvl4pPr>
              <a:buFontTx/>
              <a:buNone/>
              <a:defRPr/>
            </a:lvl4pPr>
            <a:lvl5pPr>
              <a:buFontTx/>
              <a:buNone/>
              <a:defRPr/>
            </a:lvl5pPr>
          </a:lstStyle>
          <a:p>
            <a:pPr lvl="0"/>
            <a:r>
              <a:rPr lang="en-US" dirty="0"/>
              <a:t>Click to add agenda topics --- no bullets here</a:t>
            </a:r>
          </a:p>
        </p:txBody>
      </p:sp>
    </p:spTree>
  </p:cSld>
  <p:clrMapOvr>
    <a:masterClrMapping/>
  </p:clrMapOvr>
  <p:extLst mod="1">
    <p:ext uri="{DCECCB84-F9BA-43D5-87BE-67443E8EF086}">
      <p15:sldGuideLst xmlns:p15="http://schemas.microsoft.com/office/powerpoint/2012/main">
        <p15:guide id="1" orient="horz" pos="1693">
          <p15:clr>
            <a:srgbClr val="5ACBF0"/>
          </p15:clr>
        </p15:guide>
        <p15:guide id="2" pos="960">
          <p15:clr>
            <a:srgbClr val="5ACBF0"/>
          </p15:clr>
        </p15:guide>
        <p15:guide id="3" pos="7296">
          <p15:clr>
            <a:srgbClr val="5ACBF0"/>
          </p15:clr>
        </p15:guide>
        <p15:guide id="4" orient="horz" pos="3945">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D20E43-B3EE-4B3C-8232-551DC61A70ED}"/>
              </a:ext>
            </a:extLst>
          </p:cNvPr>
          <p:cNvPicPr>
            <a:picLocks noChangeAspect="1"/>
          </p:cNvPicPr>
          <p:nvPr>
            <p:custDataLst>
              <p:tags r:id="rId1"/>
            </p:custDataLst>
          </p:nvPr>
        </p:nvPicPr>
        <p:blipFill>
          <a:blip r:embed="rId5"/>
          <a:stretch>
            <a:fillRect/>
          </a:stretch>
        </p:blipFill>
        <p:spPr bwMode="invGray">
          <a:xfrm>
            <a:off x="-1" y="2021760"/>
            <a:ext cx="12192005" cy="2540001"/>
          </a:xfrm>
          <a:prstGeom prst="rect">
            <a:avLst/>
          </a:prstGeom>
        </p:spPr>
      </p:pic>
      <p:sp>
        <p:nvSpPr>
          <p:cNvPr id="2" name="Title 1"/>
          <p:cNvSpPr>
            <a:spLocks noGrp="1"/>
          </p:cNvSpPr>
          <p:nvPr>
            <p:ph type="title" hasCustomPrompt="1"/>
            <p:custDataLst>
              <p:tags r:id="rId2"/>
            </p:custDataLst>
          </p:nvPr>
        </p:nvSpPr>
        <p:spPr>
          <a:xfrm>
            <a:off x="609601" y="2010333"/>
            <a:ext cx="10384465" cy="1253863"/>
          </a:xfrm>
        </p:spPr>
        <p:txBody>
          <a:bodyPr anchor="b">
            <a:normAutofit/>
          </a:bodyPr>
          <a:lstStyle>
            <a:lvl1pPr>
              <a:defRPr sz="3400">
                <a:solidFill>
                  <a:srgbClr val="FFFFFF"/>
                </a:solidFill>
                <a:effectLst>
                  <a:outerShdw blurRad="38100" dist="38100" dir="2700000" algn="tl">
                    <a:srgbClr val="000000">
                      <a:alpha val="43137"/>
                    </a:srgbClr>
                  </a:outerShdw>
                </a:effectLst>
              </a:defRPr>
            </a:lvl1pPr>
          </a:lstStyle>
          <a:p>
            <a:r>
              <a:rPr lang="en-US" dirty="0"/>
              <a:t>Click to Add a Title – Transition Slide</a:t>
            </a:r>
          </a:p>
        </p:txBody>
      </p:sp>
      <p:sp>
        <p:nvSpPr>
          <p:cNvPr id="3" name="Text Placeholder 2"/>
          <p:cNvSpPr>
            <a:spLocks noGrp="1"/>
          </p:cNvSpPr>
          <p:nvPr>
            <p:ph type="body" idx="1"/>
            <p:custDataLst>
              <p:tags r:id="rId3"/>
            </p:custDataLst>
          </p:nvPr>
        </p:nvSpPr>
        <p:spPr>
          <a:xfrm>
            <a:off x="609601" y="3430818"/>
            <a:ext cx="10384465" cy="1119515"/>
          </a:xfrm>
        </p:spPr>
        <p:txBody>
          <a:bodyPr/>
          <a:lstStyle>
            <a:lvl1pPr marL="0" indent="0">
              <a:buNone/>
              <a:defRPr sz="2400" i="1">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cSld>
  <p:clrMapOvr>
    <a:masterClrMapping/>
  </p:clrMapOvr>
  <p:extLst mod="1">
    <p:ext uri="{DCECCB84-F9BA-43D5-87BE-67443E8EF086}">
      <p15:sldGuideLst xmlns:p15="http://schemas.microsoft.com/office/powerpoint/2012/main">
        <p15:guide id="1" pos="384">
          <p15:clr>
            <a:srgbClr val="5ACBF0"/>
          </p15:clr>
        </p15:guide>
        <p15:guide id="2" pos="6936">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wo Content Subtitle">
    <p:spTree>
      <p:nvGrpSpPr>
        <p:cNvPr id="1" name=""/>
        <p:cNvGrpSpPr/>
        <p:nvPr/>
      </p:nvGrpSpPr>
      <p:grpSpPr>
        <a:xfrm>
          <a:off x="0" y="0"/>
          <a:ext cx="0" cy="0"/>
          <a:chOff x="0" y="0"/>
          <a:chExt cx="0" cy="0"/>
        </a:xfrm>
      </p:grpSpPr>
      <p:sp>
        <p:nvSpPr>
          <p:cNvPr id="2" name="Title 1"/>
          <p:cNvSpPr>
            <a:spLocks noGrp="1"/>
          </p:cNvSpPr>
          <p:nvPr>
            <p:ph type="title" hasCustomPrompt="1"/>
            <p:custDataLst>
              <p:tags r:id="rId1"/>
            </p:custDataLst>
          </p:nvPr>
        </p:nvSpPr>
        <p:spPr/>
        <p:txBody>
          <a:bodyPr/>
          <a:lstStyle/>
          <a:p>
            <a:r>
              <a:rPr lang="en-US" dirty="0"/>
              <a:t>Click to Add a Title</a:t>
            </a:r>
          </a:p>
        </p:txBody>
      </p:sp>
      <p:sp>
        <p:nvSpPr>
          <p:cNvPr id="3" name="Content Placeholder 2"/>
          <p:cNvSpPr>
            <a:spLocks noGrp="1"/>
          </p:cNvSpPr>
          <p:nvPr>
            <p:ph sz="half" idx="1" hasCustomPrompt="1"/>
            <p:custDataLst>
              <p:tags r:id="rId2"/>
            </p:custDataLst>
          </p:nvPr>
        </p:nvSpPr>
        <p:spPr>
          <a:xfrm>
            <a:off x="609600" y="1414463"/>
            <a:ext cx="5384800" cy="4848225"/>
          </a:xfrm>
        </p:spPr>
        <p:txBody>
          <a:bodyPr vert="horz" lIns="91440" tIns="45720" rIns="91440" bIns="45720" rtlCol="0">
            <a:noAutofit/>
          </a:bodyPr>
          <a:lstStyle>
            <a:lvl1pPr>
              <a:defRPr/>
            </a:lvl1pPr>
            <a:lvl2pPr>
              <a:defRPr/>
            </a:lvl2pPr>
            <a:lvl3pPr>
              <a:defRPr/>
            </a:lvl3pPr>
            <a:lvl4pPr>
              <a:defRPr/>
            </a:lvl4pPr>
            <a:lvl5pPr>
              <a:defRPr/>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custDataLst>
              <p:tags r:id="rId3"/>
            </p:custDataLst>
          </p:nvPr>
        </p:nvSpPr>
        <p:spPr>
          <a:xfrm>
            <a:off x="6197600" y="1414463"/>
            <a:ext cx="5384800" cy="4848225"/>
          </a:xfrm>
        </p:spPr>
        <p:txBody>
          <a:bodyPr vert="horz" lIns="91440" tIns="45720" rIns="91440" bIns="45720" rtlCol="0">
            <a:noAutofit/>
          </a:bodyPr>
          <a:lstStyle>
            <a:lvl1pPr>
              <a:defRPr/>
            </a:lvl1pPr>
            <a:lvl2pPr>
              <a:defRPr/>
            </a:lvl2pPr>
            <a:lvl3pPr>
              <a:defRPr/>
            </a:lvl3pPr>
            <a:lvl4pPr>
              <a:defRPr baseline="0"/>
            </a:lvl4pPr>
            <a:lvl5pPr>
              <a:defRPr baseline="0"/>
            </a:lvl5pPr>
          </a:lstStyle>
          <a:p>
            <a:pPr lvl="0"/>
            <a:r>
              <a:rPr lang="en-US" dirty="0"/>
              <a:t>Click to add text or choose an icon below to insert other 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6"/>
          <p:cNvSpPr>
            <a:spLocks noGrp="1"/>
          </p:cNvSpPr>
          <p:nvPr>
            <p:ph type="body" sz="quarter" idx="12" hasCustomPrompt="1"/>
            <p:custDataLst>
              <p:tags r:id="rId4"/>
            </p:custDataLst>
          </p:nvPr>
        </p:nvSpPr>
        <p:spPr>
          <a:xfrm>
            <a:off x="609600" y="838200"/>
            <a:ext cx="11582400" cy="457200"/>
          </a:xfrm>
        </p:spPr>
        <p:txBody>
          <a:bodyPr/>
          <a:lstStyle>
            <a:lvl1pPr marL="0" indent="0">
              <a:buNone/>
              <a:defRPr sz="2000" i="1"/>
            </a:lvl1pPr>
          </a:lstStyle>
          <a:p>
            <a:pPr lvl="0"/>
            <a:r>
              <a:rPr lang="en-US" dirty="0"/>
              <a:t>Click to Add a Subtitle</a:t>
            </a:r>
          </a:p>
        </p:txBody>
      </p:sp>
    </p:spTree>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pos="384">
          <p15:clr>
            <a:srgbClr val="5ACBF0"/>
          </p15:clr>
        </p15:guide>
        <p15:guide id="2" pos="7296">
          <p15:clr>
            <a:srgbClr val="5ACBF0"/>
          </p15:clr>
        </p15:guide>
        <p15:guide id="3" orient="horz" pos="888">
          <p15:clr>
            <a:srgbClr val="5ACBF0"/>
          </p15:clr>
        </p15:guide>
        <p15:guide id="4" orient="horz" pos="3945">
          <p15:clr>
            <a:srgbClr val="5ACBF0"/>
          </p15:clr>
        </p15:guide>
        <p15:guide id="5" orient="horz" pos="528">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8.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3.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2.xml"/><Relationship Id="rId28" Type="http://schemas.openxmlformats.org/officeDocument/2006/relationships/tags" Target="../tags/tag7.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tags" Target="../tags/tag6.xml"/><Relationship Id="rId30"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23"/>
            </p:custDataLst>
          </p:nvPr>
        </p:nvSpPr>
        <p:spPr>
          <a:xfrm>
            <a:off x="609600" y="68574"/>
            <a:ext cx="11581896"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24"/>
            </p:custDataLst>
          </p:nvPr>
        </p:nvSpPr>
        <p:spPr>
          <a:xfrm>
            <a:off x="609600" y="1414463"/>
            <a:ext cx="10972800" cy="484822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a:t>
            </a:r>
          </a:p>
          <a:p>
            <a:pPr lvl="6"/>
            <a:r>
              <a:rPr lang="en-US" dirty="0"/>
              <a:t>Seven</a:t>
            </a:r>
          </a:p>
          <a:p>
            <a:pPr lvl="7"/>
            <a:r>
              <a:rPr lang="en-US" dirty="0"/>
              <a:t>Eight</a:t>
            </a:r>
          </a:p>
          <a:p>
            <a:pPr lvl="8"/>
            <a:r>
              <a:rPr lang="en-US" dirty="0"/>
              <a:t>Nine</a:t>
            </a:r>
          </a:p>
        </p:txBody>
      </p:sp>
      <p:pic>
        <p:nvPicPr>
          <p:cNvPr id="7" name="Picture 6"/>
          <p:cNvPicPr>
            <a:picLocks noChangeAspect="1"/>
          </p:cNvPicPr>
          <p:nvPr>
            <p:custDataLst>
              <p:tags r:id="rId25"/>
            </p:custDataLst>
          </p:nvPr>
        </p:nvPicPr>
        <p:blipFill>
          <a:blip r:embed="rId32"/>
          <a:stretch>
            <a:fillRect/>
          </a:stretch>
        </p:blipFill>
        <p:spPr>
          <a:xfrm>
            <a:off x="11101153" y="6542971"/>
            <a:ext cx="881902" cy="217536"/>
          </a:xfrm>
          <a:prstGeom prst="rect">
            <a:avLst/>
          </a:prstGeom>
        </p:spPr>
      </p:pic>
      <p:sp>
        <p:nvSpPr>
          <p:cNvPr id="8" name="TextBox 7"/>
          <p:cNvSpPr txBox="1"/>
          <p:nvPr>
            <p:custDataLst>
              <p:tags r:id="rId26"/>
            </p:custDataLst>
          </p:nvPr>
        </p:nvSpPr>
        <p:spPr>
          <a:xfrm>
            <a:off x="163812" y="6516189"/>
            <a:ext cx="3759200" cy="230832"/>
          </a:xfrm>
          <a:prstGeom prst="rect">
            <a:avLst/>
          </a:prstGeom>
          <a:noFill/>
        </p:spPr>
        <p:txBody>
          <a:bodyPr wrap="square" rtlCol="0">
            <a:spAutoFit/>
          </a:bodyPr>
          <a:lstStyle/>
          <a:p>
            <a:r>
              <a:rPr lang="en-US" sz="900" dirty="0">
                <a:solidFill>
                  <a:schemeClr val="tx1">
                    <a:lumMod val="50000"/>
                    <a:lumOff val="50000"/>
                  </a:schemeClr>
                </a:solidFill>
              </a:rPr>
              <a:t>© 2018 Synopsys, Inc. </a:t>
            </a:r>
          </a:p>
        </p:txBody>
      </p:sp>
      <p:sp>
        <p:nvSpPr>
          <p:cNvPr id="9" name="TextBox 8"/>
          <p:cNvSpPr txBox="1"/>
          <p:nvPr>
            <p:custDataLst>
              <p:tags r:id="rId27"/>
            </p:custDataLst>
          </p:nvPr>
        </p:nvSpPr>
        <p:spPr>
          <a:xfrm>
            <a:off x="1157671" y="6516189"/>
            <a:ext cx="853440" cy="230832"/>
          </a:xfrm>
          <a:prstGeom prst="rect">
            <a:avLst/>
          </a:prstGeom>
          <a:noFill/>
        </p:spPr>
        <p:txBody>
          <a:bodyPr wrap="square" rtlCol="0">
            <a:spAutoFit/>
          </a:bodyPr>
          <a:lstStyle/>
          <a:p>
            <a:pPr algn="ctr"/>
            <a:fld id="{CAE2347F-76BC-4690-80B5-B24BA0EA7B0A}" type="slidenum">
              <a:rPr lang="en-US" sz="900" dirty="0">
                <a:solidFill>
                  <a:schemeClr val="tx1">
                    <a:lumMod val="50000"/>
                    <a:lumOff val="50000"/>
                  </a:schemeClr>
                </a:solidFill>
              </a:rPr>
              <a:pPr algn="ctr"/>
              <a:t>‹#›</a:t>
            </a:fld>
            <a:endParaRPr lang="en-US" sz="900" dirty="0">
              <a:solidFill>
                <a:schemeClr val="tx1">
                  <a:lumMod val="50000"/>
                  <a:lumOff val="50000"/>
                </a:schemeClr>
              </a:solidFill>
            </a:endParaRPr>
          </a:p>
        </p:txBody>
      </p:sp>
      <p:sp>
        <p:nvSpPr>
          <p:cNvPr id="10" name="TaggedShape" hidden="1"/>
          <p:cNvSpPr/>
          <p:nvPr>
            <p:custDataLst>
              <p:tags r:id="rId28"/>
            </p:custDataLst>
          </p:nvPr>
        </p:nvSpPr>
        <p:spPr>
          <a:xfrm>
            <a:off x="0" y="0"/>
            <a:ext cx="12700" cy="12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4" name="TaggedShape" hidden="1"/>
          <p:cNvSpPr/>
          <p:nvPr>
            <p:custDataLst>
              <p:tags r:id="rId29"/>
            </p:custDataLst>
          </p:nvPr>
        </p:nvSpPr>
        <p:spPr>
          <a:xfrm>
            <a:off x="0" y="0"/>
            <a:ext cx="12700" cy="12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5" name="TaggedShape" hidden="1"/>
          <p:cNvSpPr/>
          <p:nvPr>
            <p:custDataLst>
              <p:tags r:id="rId30"/>
            </p:custDataLst>
          </p:nvPr>
        </p:nvSpPr>
        <p:spPr>
          <a:xfrm>
            <a:off x="0" y="0"/>
            <a:ext cx="12700" cy="12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6" name="TaggedShape" hidden="1"/>
          <p:cNvSpPr/>
          <p:nvPr>
            <p:custDataLst>
              <p:tags r:id="rId31"/>
            </p:custDataLst>
          </p:nvPr>
        </p:nvSpPr>
        <p:spPr>
          <a:xfrm>
            <a:off x="0" y="0"/>
            <a:ext cx="12700" cy="12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60" r:id="rId3"/>
    <p:sldLayoutId id="2147483676" r:id="rId4"/>
    <p:sldLayoutId id="2147483661" r:id="rId5"/>
    <p:sldLayoutId id="2147483662" r:id="rId6"/>
    <p:sldLayoutId id="2147483651" r:id="rId7"/>
    <p:sldLayoutId id="2147483663" r:id="rId8"/>
    <p:sldLayoutId id="2147483675" r:id="rId9"/>
    <p:sldLayoutId id="2147483655"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58" r:id="rId20"/>
    <p:sldLayoutId id="2147483659" r:id="rId21"/>
  </p:sldLayoutIdLst>
  <p:hf sldNum="0" hd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164592" indent="-164592" algn="l" defTabSz="914400" rtl="0" eaLnBrk="1" latinLnBrk="0" hangingPunct="1">
        <a:lnSpc>
          <a:spcPct val="100000"/>
        </a:lnSpc>
        <a:spcBef>
          <a:spcPts val="600"/>
        </a:spcBef>
        <a:buClr>
          <a:schemeClr val="tx1"/>
        </a:buClr>
        <a:buFont typeface="Arial" panose="020B0604020202020204" pitchFamily="34" charset="0"/>
        <a:buChar char="•"/>
        <a:defRPr sz="2000" kern="1200">
          <a:solidFill>
            <a:schemeClr val="tx1"/>
          </a:solidFill>
          <a:latin typeface="+mn-lt"/>
          <a:ea typeface="+mn-ea"/>
          <a:cs typeface="+mn-cs"/>
        </a:defRPr>
      </a:lvl1pPr>
      <a:lvl2pPr marL="457200" indent="-164592" algn="l" defTabSz="914400" rtl="0" eaLnBrk="1" latinLnBrk="0" hangingPunct="1">
        <a:lnSpc>
          <a:spcPct val="100000"/>
        </a:lnSpc>
        <a:spcBef>
          <a:spcPts val="600"/>
        </a:spcBef>
        <a:buClr>
          <a:schemeClr val="tx1"/>
        </a:buClr>
        <a:buFont typeface="Arial" panose="020B0604020202020204" pitchFamily="34" charset="0"/>
        <a:buChar char="–"/>
        <a:defRPr sz="1800" kern="1200">
          <a:solidFill>
            <a:schemeClr val="tx1"/>
          </a:solidFill>
          <a:latin typeface="+mn-lt"/>
          <a:ea typeface="+mn-ea"/>
          <a:cs typeface="+mn-cs"/>
        </a:defRPr>
      </a:lvl2pPr>
      <a:lvl3pPr marL="740664" indent="-164592" algn="l" defTabSz="914400" rtl="0" eaLnBrk="1" latinLnBrk="0" hangingPunct="1">
        <a:lnSpc>
          <a:spcPct val="100000"/>
        </a:lnSpc>
        <a:spcBef>
          <a:spcPts val="600"/>
        </a:spcBef>
        <a:buClr>
          <a:schemeClr val="tx1"/>
        </a:buClr>
        <a:buFont typeface="Arial" panose="020B0604020202020204" pitchFamily="34" charset="0"/>
        <a:buChar char="–"/>
        <a:defRPr sz="1600" kern="1200">
          <a:solidFill>
            <a:schemeClr val="tx1"/>
          </a:solidFill>
          <a:latin typeface="+mn-lt"/>
          <a:ea typeface="+mn-ea"/>
          <a:cs typeface="+mn-cs"/>
        </a:defRPr>
      </a:lvl3pPr>
      <a:lvl4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4pPr>
      <a:lvl5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5pPr>
      <a:lvl6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6pPr>
      <a:lvl7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7pPr>
      <a:lvl8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8pPr>
      <a:lvl9pPr marL="1033272" indent="-164592" algn="l" defTabSz="914400" rtl="0" eaLnBrk="1" latinLnBrk="0" hangingPunct="1">
        <a:lnSpc>
          <a:spcPct val="100000"/>
        </a:lnSpc>
        <a:spcBef>
          <a:spcPts val="336"/>
        </a:spcBef>
        <a:buClr>
          <a:schemeClr val="tx1"/>
        </a:buClr>
        <a:buFont typeface="Arial" panose="020B0604020202020204"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A4A3A4"/>
          </p15:clr>
        </p15:guide>
        <p15:guide id="3" pos="3840">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81.xml"/><Relationship Id="rId1" Type="http://schemas.openxmlformats.org/officeDocument/2006/relationships/tags" Target="../tags/tag80.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image" Target="../media/image8.png"/><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85.xml"/><Relationship Id="rId1" Type="http://schemas.openxmlformats.org/officeDocument/2006/relationships/tags" Target="../tags/tag84.xml"/><Relationship Id="rId5" Type="http://schemas.openxmlformats.org/officeDocument/2006/relationships/image" Target="../media/image9.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8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0.xml"/><Relationship Id="rId1" Type="http://schemas.openxmlformats.org/officeDocument/2006/relationships/tags" Target="../tags/tag89.xml"/><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440872" y="1157720"/>
            <a:ext cx="9684328" cy="1177925"/>
          </a:xfrm>
        </p:spPr>
        <p:txBody>
          <a:bodyPr/>
          <a:lstStyle/>
          <a:p>
            <a:r>
              <a:rPr lang="en-US" dirty="0"/>
              <a:t>STA compatible Netlist CDC Methodology</a:t>
            </a:r>
          </a:p>
        </p:txBody>
      </p:sp>
      <p:pic>
        <p:nvPicPr>
          <p:cNvPr id="1026" name="Picture 2" descr="Image result for nvidia 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9692" y="3728688"/>
            <a:ext cx="3991126" cy="18846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029692" y="2465956"/>
            <a:ext cx="6996545" cy="1200329"/>
          </a:xfrm>
          <a:prstGeom prst="rect">
            <a:avLst/>
          </a:prstGeom>
          <a:noFill/>
        </p:spPr>
        <p:txBody>
          <a:bodyPr wrap="square" rtlCol="0">
            <a:spAutoFit/>
          </a:bodyPr>
          <a:lstStyle/>
          <a:p>
            <a:pPr algn="ctr"/>
            <a:r>
              <a:rPr lang="en-US" dirty="0"/>
              <a:t>Ulhas Kotha, </a:t>
            </a:r>
            <a:r>
              <a:rPr lang="en-US" dirty="0" err="1"/>
              <a:t>nVidia</a:t>
            </a:r>
            <a:r>
              <a:rPr lang="en-US" dirty="0"/>
              <a:t> India Pvt. Ltd.</a:t>
            </a:r>
          </a:p>
          <a:p>
            <a:pPr algn="ctr"/>
            <a:r>
              <a:rPr lang="en-US" dirty="0"/>
              <a:t>Pratik P Suthar, </a:t>
            </a:r>
            <a:r>
              <a:rPr lang="en-US" dirty="0" err="1"/>
              <a:t>nVidia</a:t>
            </a:r>
            <a:r>
              <a:rPr lang="en-US" dirty="0"/>
              <a:t> India Pvt. Ltd.</a:t>
            </a:r>
          </a:p>
          <a:p>
            <a:pPr algn="ctr"/>
            <a:r>
              <a:rPr lang="en-US" dirty="0"/>
              <a:t>Ravindra Nibandhe, Synopsys India Pvt. Ltd.</a:t>
            </a:r>
          </a:p>
          <a:p>
            <a:pPr algn="ctr"/>
            <a:r>
              <a:rPr lang="en-US" dirty="0"/>
              <a:t>Ankush Bagotra, Synopsys Inc.</a:t>
            </a:r>
            <a:endParaRPr lang="en-US" sz="1800" dirty="0"/>
          </a:p>
        </p:txBody>
      </p:sp>
      <p:sp>
        <p:nvSpPr>
          <p:cNvPr id="8" name="AutoShape 4" descr="Image result for synopsys logo"/>
          <p:cNvSpPr>
            <a:spLocks noChangeAspect="1" noChangeArrowheads="1"/>
          </p:cNvSpPr>
          <p:nvPr/>
        </p:nvSpPr>
        <p:spPr bwMode="auto">
          <a:xfrm>
            <a:off x="10501746" y="5564065"/>
            <a:ext cx="49322" cy="4932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Image result for synopsy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1982" y="4459164"/>
            <a:ext cx="3031900" cy="6670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custDataLst>
              <p:tags r:id="rId2"/>
            </p:custDataLst>
          </p:nvPr>
        </p:nvSpPr>
        <p:spPr>
          <a:xfrm>
            <a:off x="2921000" y="6428740"/>
            <a:ext cx="6350000" cy="365760"/>
          </a:xfrm>
          <a:prstGeom prst="rect">
            <a:avLst/>
          </a:prstGeom>
          <a:noFill/>
        </p:spPr>
        <p:txBody>
          <a:bodyPr vert="horz" wrap="none" lIns="91440" tIns="45720" rIns="91440" bIns="45720" rtlCol="0" anchor="ctr">
            <a:noAutofit/>
          </a:bodyPr>
          <a:lstStyle/>
          <a:p>
            <a:pPr algn="ctr"/>
            <a:r>
              <a:rPr lang="en-US" sz="1100" b="1" dirty="0">
                <a:solidFill>
                  <a:schemeClr val="dk1">
                    <a:lumMod val="50000"/>
                    <a:lumOff val="50000"/>
                  </a:schemeClr>
                </a:solidFill>
                <a:latin typeface="Arial" panose="020B0604020202020204" pitchFamily="34" charset="0"/>
              </a:rPr>
              <a:t>NVIDIA CONFIDENTIAL</a:t>
            </a:r>
          </a:p>
        </p:txBody>
      </p:sp>
    </p:spTree>
    <p:custDataLst>
      <p:tags r:id="rId1"/>
    </p:custDataLst>
    <p:extLst>
      <p:ext uri="{BB962C8B-B14F-4D97-AF65-F5344CB8AC3E}">
        <p14:creationId xmlns:p14="http://schemas.microsoft.com/office/powerpoint/2010/main" val="3129948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0104" y="0"/>
            <a:ext cx="11581896" cy="1143000"/>
          </a:xfrm>
        </p:spPr>
        <p:txBody>
          <a:bodyPr/>
          <a:lstStyle/>
          <a:p>
            <a:r>
              <a:rPr lang="en-US" dirty="0">
                <a:latin typeface="+mn-lt"/>
              </a:rPr>
              <a:t>Why Netlist CDC is Critical for </a:t>
            </a:r>
            <a:r>
              <a:rPr lang="en-US" dirty="0" err="1">
                <a:latin typeface="+mn-lt"/>
              </a:rPr>
              <a:t>nVidia</a:t>
            </a:r>
            <a:r>
              <a:rPr lang="en-US" dirty="0">
                <a:latin typeface="+mn-lt"/>
              </a:rPr>
              <a:t> Now?</a:t>
            </a:r>
            <a:br>
              <a:rPr lang="en-US" dirty="0">
                <a:latin typeface="+mn-lt"/>
              </a:rPr>
            </a:br>
            <a:r>
              <a:rPr lang="en-US" sz="2000" b="0" i="1" dirty="0">
                <a:latin typeface="+mn-lt"/>
              </a:rPr>
              <a:t>Motivation for Netlist CDC</a:t>
            </a:r>
            <a:endParaRPr lang="en-US" b="0" i="1" dirty="0">
              <a:latin typeface="+mn-lt"/>
            </a:endParaRPr>
          </a:p>
        </p:txBody>
      </p:sp>
      <p:sp>
        <p:nvSpPr>
          <p:cNvPr id="8" name="TextBox 7">
            <a:extLst>
              <a:ext uri="{FF2B5EF4-FFF2-40B4-BE49-F238E27FC236}">
                <a16:creationId xmlns:a16="http://schemas.microsoft.com/office/drawing/2014/main" id="{CB6A2D87-0E67-4E33-A643-752D6A87C280}"/>
              </a:ext>
            </a:extLst>
          </p:cNvPr>
          <p:cNvSpPr txBox="1"/>
          <p:nvPr/>
        </p:nvSpPr>
        <p:spPr>
          <a:xfrm>
            <a:off x="8074414" y="324582"/>
            <a:ext cx="184731" cy="307777"/>
          </a:xfrm>
          <a:prstGeom prst="rect">
            <a:avLst/>
          </a:prstGeom>
          <a:noFill/>
        </p:spPr>
        <p:txBody>
          <a:bodyPr wrap="none" rtlCol="0">
            <a:spAutoFit/>
          </a:bodyPr>
          <a:lstStyle/>
          <a:p>
            <a:endParaRPr lang="en-US" sz="1400" dirty="0"/>
          </a:p>
        </p:txBody>
      </p:sp>
      <p:pic>
        <p:nvPicPr>
          <p:cNvPr id="58" name="Picture 57"/>
          <p:cNvPicPr>
            <a:picLocks noChangeAspect="1"/>
          </p:cNvPicPr>
          <p:nvPr/>
        </p:nvPicPr>
        <p:blipFill>
          <a:blip r:embed="rId5"/>
          <a:stretch>
            <a:fillRect/>
          </a:stretch>
        </p:blipFill>
        <p:spPr>
          <a:xfrm>
            <a:off x="3643500" y="2366116"/>
            <a:ext cx="4062510" cy="2791672"/>
          </a:xfrm>
          <a:prstGeom prst="rect">
            <a:avLst/>
          </a:prstGeom>
        </p:spPr>
      </p:pic>
      <p:sp>
        <p:nvSpPr>
          <p:cNvPr id="4" name="TextBox 3"/>
          <p:cNvSpPr txBox="1"/>
          <p:nvPr>
            <p:custDataLst>
              <p:tags r:id="rId2"/>
            </p:custDataLst>
          </p:nvPr>
        </p:nvSpPr>
        <p:spPr>
          <a:xfrm>
            <a:off x="2921000" y="6428740"/>
            <a:ext cx="6350000" cy="365760"/>
          </a:xfrm>
          <a:prstGeom prst="rect">
            <a:avLst/>
          </a:prstGeom>
          <a:noFill/>
        </p:spPr>
        <p:txBody>
          <a:bodyPr vert="horz" wrap="none" lIns="91440" tIns="45720" rIns="91440" bIns="45720" rtlCol="0" anchor="ctr">
            <a:noAutofit/>
          </a:bodyPr>
          <a:lstStyle/>
          <a:p>
            <a:pPr algn="ctr"/>
            <a:r>
              <a:rPr lang="en-US" sz="1100" b="1" dirty="0">
                <a:solidFill>
                  <a:schemeClr val="dk1">
                    <a:lumMod val="50000"/>
                    <a:lumOff val="50000"/>
                  </a:schemeClr>
                </a:solidFill>
                <a:latin typeface="Arial" panose="020B0604020202020204" pitchFamily="34" charset="0"/>
              </a:rPr>
              <a:t>NVIDIA CONFIDENTIAL</a:t>
            </a:r>
          </a:p>
        </p:txBody>
      </p:sp>
      <p:sp>
        <p:nvSpPr>
          <p:cNvPr id="20" name="Rectangle 19"/>
          <p:cNvSpPr/>
          <p:nvPr/>
        </p:nvSpPr>
        <p:spPr>
          <a:xfrm>
            <a:off x="7897477" y="1920901"/>
            <a:ext cx="4159815" cy="2221420"/>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dirty="0"/>
          </a:p>
          <a:p>
            <a:r>
              <a:rPr lang="en-US" sz="1700" b="1" dirty="0">
                <a:solidFill>
                  <a:schemeClr val="tx1"/>
                </a:solidFill>
              </a:rPr>
              <a:t>Tool Requirements </a:t>
            </a:r>
          </a:p>
          <a:p>
            <a:pPr marL="285750" indent="-285750">
              <a:buFont typeface="Arial" panose="020B0604020202020204" pitchFamily="34" charset="0"/>
              <a:buChar char="•"/>
            </a:pPr>
            <a:r>
              <a:rPr lang="en-US" sz="1700" dirty="0"/>
              <a:t>Ability to consume  1Bn gates + Netlist </a:t>
            </a:r>
          </a:p>
          <a:p>
            <a:pPr marL="285750" indent="-285750">
              <a:buFont typeface="Arial" panose="020B0604020202020204" pitchFamily="34" charset="0"/>
              <a:buChar char="•"/>
            </a:pPr>
            <a:r>
              <a:rPr lang="en-US" sz="1700" dirty="0"/>
              <a:t>Ability to reuse existing  PrimeTime based STA flow Setup  </a:t>
            </a:r>
          </a:p>
          <a:p>
            <a:pPr marL="285750" indent="-285750">
              <a:buFont typeface="Arial" panose="020B0604020202020204" pitchFamily="34" charset="0"/>
              <a:buChar char="•"/>
            </a:pPr>
            <a:r>
              <a:rPr lang="en-US" sz="1700" dirty="0"/>
              <a:t>Ensure PT Compatibility </a:t>
            </a:r>
          </a:p>
          <a:p>
            <a:pPr marL="285750" indent="-285750">
              <a:buFont typeface="Arial" panose="020B0604020202020204" pitchFamily="34" charset="0"/>
              <a:buChar char="•"/>
            </a:pPr>
            <a:r>
              <a:rPr lang="en-US" sz="1700" dirty="0"/>
              <a:t>Attribute &amp; Collection based reporting</a:t>
            </a:r>
          </a:p>
          <a:p>
            <a:pPr marL="285750" indent="-285750" algn="ctr">
              <a:buFontTx/>
              <a:buChar char="-"/>
            </a:pPr>
            <a:endParaRPr lang="en-US" sz="1800" dirty="0"/>
          </a:p>
        </p:txBody>
      </p:sp>
      <p:sp>
        <p:nvSpPr>
          <p:cNvPr id="21" name="Rectangle 20"/>
          <p:cNvSpPr/>
          <p:nvPr/>
        </p:nvSpPr>
        <p:spPr>
          <a:xfrm>
            <a:off x="7897478" y="5022838"/>
            <a:ext cx="4159814" cy="1405902"/>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endParaRPr lang="en-US" sz="1700" dirty="0"/>
          </a:p>
          <a:p>
            <a:r>
              <a:rPr lang="en-US" sz="1700" b="1" dirty="0">
                <a:solidFill>
                  <a:schemeClr val="tx1"/>
                </a:solidFill>
              </a:rPr>
              <a:t>Comprehensive CDC Verification</a:t>
            </a:r>
          </a:p>
          <a:p>
            <a:r>
              <a:rPr lang="en-US" sz="1700" b="1" dirty="0">
                <a:solidFill>
                  <a:schemeClr val="tx1"/>
                </a:solidFill>
              </a:rPr>
              <a:t> </a:t>
            </a:r>
            <a:r>
              <a:rPr lang="en-US" sz="1700" dirty="0">
                <a:solidFill>
                  <a:schemeClr val="tx1"/>
                </a:solidFill>
              </a:rPr>
              <a:t>Setup, Synchronization, Convergence, Integrity, </a:t>
            </a:r>
            <a:r>
              <a:rPr lang="en-US" sz="1700" dirty="0"/>
              <a:t>Power Aware CDC Checks</a:t>
            </a:r>
            <a:r>
              <a:rPr lang="en-US" sz="1700" dirty="0">
                <a:solidFill>
                  <a:schemeClr val="tx1"/>
                </a:solidFill>
              </a:rPr>
              <a:t> </a:t>
            </a:r>
          </a:p>
          <a:p>
            <a:pPr marL="285750" indent="-285750" algn="ctr">
              <a:buFontTx/>
              <a:buChar char="-"/>
            </a:pPr>
            <a:endParaRPr lang="en-US" sz="1800" dirty="0"/>
          </a:p>
        </p:txBody>
      </p:sp>
      <p:sp>
        <p:nvSpPr>
          <p:cNvPr id="3" name="TextBox 2"/>
          <p:cNvSpPr txBox="1"/>
          <p:nvPr/>
        </p:nvSpPr>
        <p:spPr>
          <a:xfrm>
            <a:off x="134708" y="1117808"/>
            <a:ext cx="3588326" cy="5493812"/>
          </a:xfrm>
          <a:prstGeom prst="rect">
            <a:avLst/>
          </a:prstGeom>
          <a:noFill/>
        </p:spPr>
        <p:txBody>
          <a:bodyPr wrap="square" rtlCol="0">
            <a:spAutoFit/>
          </a:bodyPr>
          <a:lstStyle/>
          <a:p>
            <a:r>
              <a:rPr lang="en-US" sz="1600" b="1" u="sng" dirty="0"/>
              <a:t>Design Team’s Challenges</a:t>
            </a:r>
          </a:p>
          <a:p>
            <a:endParaRPr lang="en-US" sz="1500" b="1" dirty="0"/>
          </a:p>
          <a:p>
            <a:r>
              <a:rPr lang="en-US" sz="1600" b="1" dirty="0"/>
              <a:t>External ASIC, Netlist IPs</a:t>
            </a:r>
          </a:p>
          <a:p>
            <a:pPr marL="171450" indent="-171450">
              <a:buFont typeface="Arial" panose="020B0604020202020204" pitchFamily="34" charset="0"/>
              <a:buChar char="•"/>
            </a:pPr>
            <a:r>
              <a:rPr lang="en-US" sz="1600" dirty="0"/>
              <a:t>Access to only Netlist</a:t>
            </a:r>
          </a:p>
          <a:p>
            <a:pPr marL="171450" indent="-171450">
              <a:buFont typeface="Arial" panose="020B0604020202020204" pitchFamily="34" charset="0"/>
              <a:buChar char="•"/>
            </a:pPr>
            <a:r>
              <a:rPr lang="en-US" sz="1600" dirty="0"/>
              <a:t>CDC mandatory for vendor and </a:t>
            </a:r>
            <a:r>
              <a:rPr lang="en-US" sz="1600" dirty="0" err="1"/>
              <a:t>SoC</a:t>
            </a:r>
            <a:r>
              <a:rPr lang="en-US" sz="1600" dirty="0"/>
              <a:t> sign-off </a:t>
            </a:r>
          </a:p>
          <a:p>
            <a:endParaRPr lang="en-US" sz="1600" dirty="0"/>
          </a:p>
          <a:p>
            <a:r>
              <a:rPr lang="en-US" sz="1600" b="1" dirty="0"/>
              <a:t>Advanced DFT and Low Power Insertion in Netlist </a:t>
            </a:r>
          </a:p>
          <a:p>
            <a:pPr marL="171450" indent="-171450">
              <a:buFont typeface="Arial" panose="020B0604020202020204" pitchFamily="34" charset="0"/>
              <a:buChar char="•"/>
            </a:pPr>
            <a:r>
              <a:rPr lang="en-US" sz="1600" dirty="0"/>
              <a:t>Script base Low Power Cells insertion</a:t>
            </a:r>
          </a:p>
          <a:p>
            <a:pPr marL="171450" indent="-171450">
              <a:buFont typeface="Arial" panose="020B0604020202020204" pitchFamily="34" charset="0"/>
              <a:buChar char="•"/>
            </a:pPr>
            <a:r>
              <a:rPr lang="en-US" sz="1600" dirty="0"/>
              <a:t>Complex DFT Logic in Netlist</a:t>
            </a:r>
          </a:p>
          <a:p>
            <a:endParaRPr lang="en-US" sz="1600" dirty="0"/>
          </a:p>
          <a:p>
            <a:r>
              <a:rPr lang="en-US" sz="1600" b="1" dirty="0"/>
              <a:t>ECO and Hand Instantiated Netlists</a:t>
            </a:r>
            <a:r>
              <a:rPr lang="en-US" sz="1600" dirty="0"/>
              <a:t> </a:t>
            </a:r>
          </a:p>
          <a:p>
            <a:pPr marL="171450" indent="-171450">
              <a:buFont typeface="Arial" panose="020B0604020202020204" pitchFamily="34" charset="0"/>
              <a:buChar char="•"/>
            </a:pPr>
            <a:r>
              <a:rPr lang="en-US" sz="1600" dirty="0"/>
              <a:t>Significant design changes near tape out</a:t>
            </a:r>
          </a:p>
          <a:p>
            <a:pPr marL="171450" indent="-171450">
              <a:buFont typeface="Arial" panose="020B0604020202020204" pitchFamily="34" charset="0"/>
              <a:buChar char="•"/>
            </a:pPr>
            <a:r>
              <a:rPr lang="en-US" sz="1600" dirty="0"/>
              <a:t>Derivative Design spin-off from netlist </a:t>
            </a:r>
          </a:p>
          <a:p>
            <a:pPr marL="171450" indent="-171450">
              <a:buFont typeface="Arial" panose="020B0604020202020204" pitchFamily="34" charset="0"/>
              <a:buChar char="•"/>
            </a:pPr>
            <a:r>
              <a:rPr lang="en-US" sz="1600" dirty="0"/>
              <a:t>Hand instantiated data path for High Speed Designs</a:t>
            </a:r>
          </a:p>
          <a:p>
            <a:pPr marL="171450" indent="-171450">
              <a:buFont typeface="Arial" panose="020B0604020202020204" pitchFamily="34" charset="0"/>
              <a:buChar char="•"/>
            </a:pPr>
            <a:r>
              <a:rPr lang="en-US" sz="1600" dirty="0"/>
              <a:t>Merging of multiple flops</a:t>
            </a:r>
          </a:p>
        </p:txBody>
      </p:sp>
      <p:sp>
        <p:nvSpPr>
          <p:cNvPr id="5" name="TextBox 4"/>
          <p:cNvSpPr txBox="1"/>
          <p:nvPr/>
        </p:nvSpPr>
        <p:spPr>
          <a:xfrm>
            <a:off x="3987613" y="1942356"/>
            <a:ext cx="3435724" cy="369332"/>
          </a:xfrm>
          <a:prstGeom prst="rect">
            <a:avLst/>
          </a:prstGeom>
          <a:noFill/>
        </p:spPr>
        <p:txBody>
          <a:bodyPr wrap="square" rtlCol="0">
            <a:spAutoFit/>
          </a:bodyPr>
          <a:lstStyle/>
          <a:p>
            <a:r>
              <a:rPr lang="en-US" sz="1800" b="1" dirty="0"/>
              <a:t>Growing Design Complexities</a:t>
            </a:r>
          </a:p>
        </p:txBody>
      </p:sp>
      <p:sp>
        <p:nvSpPr>
          <p:cNvPr id="22" name="TextBox 21"/>
          <p:cNvSpPr txBox="1"/>
          <p:nvPr/>
        </p:nvSpPr>
        <p:spPr>
          <a:xfrm>
            <a:off x="8301807" y="1429621"/>
            <a:ext cx="3435724" cy="369332"/>
          </a:xfrm>
          <a:prstGeom prst="rect">
            <a:avLst/>
          </a:prstGeom>
          <a:noFill/>
        </p:spPr>
        <p:txBody>
          <a:bodyPr wrap="square" rtlCol="0">
            <a:spAutoFit/>
          </a:bodyPr>
          <a:lstStyle/>
          <a:p>
            <a:r>
              <a:rPr lang="en-US" sz="1800" b="1" dirty="0"/>
              <a:t>Tool &amp; </a:t>
            </a:r>
            <a:r>
              <a:rPr lang="en-US" b="1" dirty="0"/>
              <a:t>Flow </a:t>
            </a:r>
            <a:r>
              <a:rPr lang="en-US" sz="1800" b="1" dirty="0"/>
              <a:t>Expectations</a:t>
            </a:r>
          </a:p>
        </p:txBody>
      </p:sp>
      <p:sp>
        <p:nvSpPr>
          <p:cNvPr id="6" name="Plus Sign 5"/>
          <p:cNvSpPr/>
          <p:nvPr/>
        </p:nvSpPr>
        <p:spPr>
          <a:xfrm>
            <a:off x="9562469" y="4187813"/>
            <a:ext cx="914400" cy="789533"/>
          </a:xfrm>
          <a:prstGeom prst="mathPl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custDataLst>
      <p:tags r:id="rId1"/>
    </p:custDataLst>
    <p:extLst>
      <p:ext uri="{BB962C8B-B14F-4D97-AF65-F5344CB8AC3E}">
        <p14:creationId xmlns:p14="http://schemas.microsoft.com/office/powerpoint/2010/main" val="2950087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Limitations with STA based CDC analysis</a:t>
            </a:r>
          </a:p>
        </p:txBody>
      </p:sp>
      <p:sp>
        <p:nvSpPr>
          <p:cNvPr id="10" name="Content Placeholder 9"/>
          <p:cNvSpPr>
            <a:spLocks noGrp="1"/>
          </p:cNvSpPr>
          <p:nvPr>
            <p:ph sz="quarter" idx="11"/>
          </p:nvPr>
        </p:nvSpPr>
        <p:spPr>
          <a:xfrm>
            <a:off x="503936" y="1352158"/>
            <a:ext cx="5376672" cy="2377440"/>
          </a:xfrm>
        </p:spPr>
        <p:txBody>
          <a:bodyPr/>
          <a:lstStyle/>
          <a:p>
            <a:r>
              <a:rPr lang="en-US" dirty="0"/>
              <a:t>Missing constraint support for CDC</a:t>
            </a:r>
          </a:p>
        </p:txBody>
      </p:sp>
      <p:sp>
        <p:nvSpPr>
          <p:cNvPr id="12" name="Content Placeholder 11"/>
          <p:cNvSpPr>
            <a:spLocks noGrp="1"/>
          </p:cNvSpPr>
          <p:nvPr>
            <p:ph sz="quarter" idx="13"/>
          </p:nvPr>
        </p:nvSpPr>
        <p:spPr>
          <a:xfrm>
            <a:off x="609600" y="3965268"/>
            <a:ext cx="4299634" cy="2377440"/>
          </a:xfrm>
        </p:spPr>
        <p:txBody>
          <a:bodyPr/>
          <a:lstStyle/>
          <a:p>
            <a:r>
              <a:rPr lang="en-US" dirty="0"/>
              <a:t>Convergence Issue</a:t>
            </a:r>
          </a:p>
        </p:txBody>
      </p:sp>
      <p:sp>
        <p:nvSpPr>
          <p:cNvPr id="14" name="Text Placeholder 13"/>
          <p:cNvSpPr>
            <a:spLocks noGrp="1"/>
          </p:cNvSpPr>
          <p:nvPr>
            <p:ph type="body" sz="quarter" idx="15"/>
          </p:nvPr>
        </p:nvSpPr>
        <p:spPr/>
        <p:txBody>
          <a:bodyPr/>
          <a:lstStyle/>
          <a:p>
            <a:r>
              <a:rPr lang="en-US" dirty="0"/>
              <a:t>Paths across Asynchronous clocks are not reported by PT</a:t>
            </a:r>
          </a:p>
        </p:txBody>
      </p:sp>
      <p:cxnSp>
        <p:nvCxnSpPr>
          <p:cNvPr id="16" name="Straight Connector 15"/>
          <p:cNvCxnSpPr>
            <a:cxnSpLocks/>
          </p:cNvCxnSpPr>
          <p:nvPr/>
        </p:nvCxnSpPr>
        <p:spPr>
          <a:xfrm>
            <a:off x="5880608" y="1155700"/>
            <a:ext cx="0" cy="5386295"/>
          </a:xfrm>
          <a:prstGeom prst="line">
            <a:avLst/>
          </a:prstGeom>
          <a:ln/>
        </p:spPr>
        <p:style>
          <a:lnRef idx="3">
            <a:schemeClr val="dk1"/>
          </a:lnRef>
          <a:fillRef idx="0">
            <a:schemeClr val="dk1"/>
          </a:fillRef>
          <a:effectRef idx="2">
            <a:schemeClr val="dk1"/>
          </a:effectRef>
          <a:fontRef idx="minor">
            <a:schemeClr val="tx1"/>
          </a:fontRef>
        </p:style>
      </p:cxnSp>
      <p:cxnSp>
        <p:nvCxnSpPr>
          <p:cNvPr id="17" name="Straight Connector 16"/>
          <p:cNvCxnSpPr>
            <a:cxnSpLocks/>
          </p:cNvCxnSpPr>
          <p:nvPr/>
        </p:nvCxnSpPr>
        <p:spPr>
          <a:xfrm flipV="1">
            <a:off x="851338" y="3772614"/>
            <a:ext cx="10909738" cy="21794"/>
          </a:xfrm>
          <a:prstGeom prst="line">
            <a:avLst/>
          </a:prstGeom>
          <a:ln/>
        </p:spPr>
        <p:style>
          <a:lnRef idx="3">
            <a:schemeClr val="dk1"/>
          </a:lnRef>
          <a:fillRef idx="0">
            <a:schemeClr val="dk1"/>
          </a:fillRef>
          <a:effectRef idx="2">
            <a:schemeClr val="dk1"/>
          </a:effectRef>
          <a:fontRef idx="minor">
            <a:schemeClr val="tx1"/>
          </a:fontRef>
        </p:style>
      </p:cxnSp>
      <p:sp>
        <p:nvSpPr>
          <p:cNvPr id="11" name="Content Placeholder 10"/>
          <p:cNvSpPr>
            <a:spLocks noGrp="1"/>
          </p:cNvSpPr>
          <p:nvPr>
            <p:ph sz="quarter" idx="12"/>
          </p:nvPr>
        </p:nvSpPr>
        <p:spPr>
          <a:xfrm>
            <a:off x="6033732" y="1216190"/>
            <a:ext cx="5540540" cy="993256"/>
          </a:xfrm>
        </p:spPr>
        <p:txBody>
          <a:bodyPr>
            <a:normAutofit/>
          </a:bodyPr>
          <a:lstStyle/>
          <a:p>
            <a:r>
              <a:rPr lang="en-US" dirty="0"/>
              <a:t>For asynchronous untimed paths, glitches can cause meta-stability</a:t>
            </a:r>
          </a:p>
        </p:txBody>
      </p:sp>
      <p:sp>
        <p:nvSpPr>
          <p:cNvPr id="5" name="TextBox 4"/>
          <p:cNvSpPr txBox="1"/>
          <p:nvPr>
            <p:custDataLst>
              <p:tags r:id="rId2"/>
            </p:custDataLst>
          </p:nvPr>
        </p:nvSpPr>
        <p:spPr>
          <a:xfrm>
            <a:off x="2921000" y="6428740"/>
            <a:ext cx="6350000" cy="365760"/>
          </a:xfrm>
          <a:prstGeom prst="rect">
            <a:avLst/>
          </a:prstGeom>
          <a:noFill/>
        </p:spPr>
        <p:txBody>
          <a:bodyPr vert="horz" wrap="none" lIns="91440" tIns="45720" rIns="91440" bIns="45720" rtlCol="0" anchor="ctr">
            <a:noAutofit/>
          </a:bodyPr>
          <a:lstStyle/>
          <a:p>
            <a:pPr algn="ctr"/>
            <a:r>
              <a:rPr lang="en-US" sz="1100" b="1" dirty="0">
                <a:solidFill>
                  <a:schemeClr val="dk1">
                    <a:lumMod val="50000"/>
                    <a:lumOff val="50000"/>
                  </a:schemeClr>
                </a:solidFill>
                <a:latin typeface="Arial" panose="020B0604020202020204" pitchFamily="34" charset="0"/>
              </a:rPr>
              <a:t>NVIDIA CONFIDENTIAL</a:t>
            </a:r>
          </a:p>
        </p:txBody>
      </p:sp>
      <p:pic>
        <p:nvPicPr>
          <p:cNvPr id="106" name="Picture 105"/>
          <p:cNvPicPr>
            <a:picLocks noChangeAspect="1"/>
          </p:cNvPicPr>
          <p:nvPr/>
        </p:nvPicPr>
        <p:blipFill>
          <a:blip r:embed="rId5"/>
          <a:stretch>
            <a:fillRect/>
          </a:stretch>
        </p:blipFill>
        <p:spPr>
          <a:xfrm>
            <a:off x="6893153" y="1894482"/>
            <a:ext cx="3598368" cy="2031770"/>
          </a:xfrm>
          <a:prstGeom prst="rect">
            <a:avLst/>
          </a:prstGeom>
        </p:spPr>
      </p:pic>
      <p:grpSp>
        <p:nvGrpSpPr>
          <p:cNvPr id="107" name="Group 473"/>
          <p:cNvGrpSpPr/>
          <p:nvPr/>
        </p:nvGrpSpPr>
        <p:grpSpPr>
          <a:xfrm>
            <a:off x="609600" y="4485103"/>
            <a:ext cx="5016239" cy="1823116"/>
            <a:chOff x="0" y="3654830"/>
            <a:chExt cx="4410075" cy="2674429"/>
          </a:xfrm>
        </p:grpSpPr>
        <p:sp>
          <p:nvSpPr>
            <p:cNvPr id="108" name="Rectangle 107" descr="Dotted grid"/>
            <p:cNvSpPr>
              <a:spLocks noChangeArrowheads="1"/>
            </p:cNvSpPr>
            <p:nvPr/>
          </p:nvSpPr>
          <p:spPr bwMode="auto">
            <a:xfrm>
              <a:off x="0" y="3958388"/>
              <a:ext cx="2286000" cy="2286001"/>
            </a:xfrm>
            <a:prstGeom prst="rect">
              <a:avLst/>
            </a:prstGeom>
            <a:pattFill prst="dotGrid">
              <a:fgClr>
                <a:srgbClr val="C0C0C0"/>
              </a:fgClr>
              <a:bgClr>
                <a:srgbClr val="FFFFFF"/>
              </a:bgClr>
            </a:pattFill>
            <a:ln w="38100" cmpd="dbl" algn="ctr">
              <a:solidFill>
                <a:schemeClr val="bg2"/>
              </a:solidFill>
              <a:miter lim="800000"/>
              <a:headEnd/>
              <a:tailEnd/>
            </a:ln>
          </p:spPr>
          <p:txBody>
            <a:bodyPr wrap="none" anchor="ctr"/>
            <a:lstStyle/>
            <a:p>
              <a:endParaRPr lang="en-US" dirty="0"/>
            </a:p>
          </p:txBody>
        </p:sp>
        <p:grpSp>
          <p:nvGrpSpPr>
            <p:cNvPr id="109" name="Group 496"/>
            <p:cNvGrpSpPr/>
            <p:nvPr/>
          </p:nvGrpSpPr>
          <p:grpSpPr>
            <a:xfrm>
              <a:off x="26365" y="4113533"/>
              <a:ext cx="1755680" cy="985152"/>
              <a:chOff x="210138" y="2076782"/>
              <a:chExt cx="1755680" cy="985152"/>
            </a:xfrm>
          </p:grpSpPr>
          <p:sp>
            <p:nvSpPr>
              <p:cNvPr id="204" name="Line 5"/>
              <p:cNvSpPr>
                <a:spLocks noChangeShapeType="1"/>
              </p:cNvSpPr>
              <p:nvPr/>
            </p:nvSpPr>
            <p:spPr bwMode="auto">
              <a:xfrm flipH="1">
                <a:off x="1406279" y="2236381"/>
                <a:ext cx="161812" cy="0"/>
              </a:xfrm>
              <a:prstGeom prst="line">
                <a:avLst/>
              </a:prstGeom>
              <a:noFill/>
              <a:ln w="28575">
                <a:solidFill>
                  <a:srgbClr val="FF0000"/>
                </a:solidFill>
                <a:round/>
                <a:headEnd/>
                <a:tailEnd/>
              </a:ln>
            </p:spPr>
            <p:txBody>
              <a:bodyPr/>
              <a:lstStyle/>
              <a:p>
                <a:endParaRPr lang="en-US" dirty="0"/>
              </a:p>
            </p:txBody>
          </p:sp>
          <p:sp>
            <p:nvSpPr>
              <p:cNvPr id="205" name="Rectangle 7"/>
              <p:cNvSpPr>
                <a:spLocks noChangeArrowheads="1"/>
              </p:cNvSpPr>
              <p:nvPr/>
            </p:nvSpPr>
            <p:spPr bwMode="auto">
              <a:xfrm>
                <a:off x="1558573" y="2084568"/>
                <a:ext cx="190367" cy="421229"/>
              </a:xfrm>
              <a:prstGeom prst="rect">
                <a:avLst/>
              </a:prstGeom>
              <a:solidFill>
                <a:srgbClr val="FFC00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206" name="Line 70"/>
              <p:cNvSpPr>
                <a:spLocks noChangeShapeType="1"/>
              </p:cNvSpPr>
              <p:nvPr/>
            </p:nvSpPr>
            <p:spPr bwMode="auto">
              <a:xfrm flipH="1">
                <a:off x="481411" y="2236381"/>
                <a:ext cx="734501" cy="0"/>
              </a:xfrm>
              <a:prstGeom prst="line">
                <a:avLst/>
              </a:prstGeom>
              <a:noFill/>
              <a:ln w="28575">
                <a:solidFill>
                  <a:srgbClr val="777777"/>
                </a:solidFill>
                <a:round/>
                <a:headEnd/>
                <a:tailEnd/>
              </a:ln>
            </p:spPr>
            <p:txBody>
              <a:bodyPr/>
              <a:lstStyle/>
              <a:p>
                <a:endParaRPr lang="en-US" dirty="0"/>
              </a:p>
            </p:txBody>
          </p:sp>
          <p:sp>
            <p:nvSpPr>
              <p:cNvPr id="207" name="Line 71"/>
              <p:cNvSpPr>
                <a:spLocks noChangeShapeType="1"/>
              </p:cNvSpPr>
              <p:nvPr/>
            </p:nvSpPr>
            <p:spPr bwMode="auto">
              <a:xfrm flipH="1">
                <a:off x="481411" y="2816683"/>
                <a:ext cx="87252" cy="0"/>
              </a:xfrm>
              <a:prstGeom prst="line">
                <a:avLst/>
              </a:prstGeom>
              <a:noFill/>
              <a:ln w="28575">
                <a:solidFill>
                  <a:srgbClr val="777777"/>
                </a:solidFill>
                <a:round/>
                <a:headEnd/>
                <a:tailEnd/>
              </a:ln>
            </p:spPr>
            <p:txBody>
              <a:bodyPr/>
              <a:lstStyle/>
              <a:p>
                <a:endParaRPr lang="en-US" dirty="0"/>
              </a:p>
            </p:txBody>
          </p:sp>
          <p:sp>
            <p:nvSpPr>
              <p:cNvPr id="208" name="Line 72"/>
              <p:cNvSpPr>
                <a:spLocks noChangeShapeType="1"/>
              </p:cNvSpPr>
              <p:nvPr/>
            </p:nvSpPr>
            <p:spPr bwMode="auto">
              <a:xfrm flipH="1" flipV="1">
                <a:off x="1482426" y="2395446"/>
                <a:ext cx="0" cy="421237"/>
              </a:xfrm>
              <a:prstGeom prst="line">
                <a:avLst/>
              </a:prstGeom>
              <a:noFill/>
              <a:ln w="28575">
                <a:solidFill>
                  <a:srgbClr val="777777"/>
                </a:solidFill>
                <a:round/>
                <a:headEnd/>
                <a:tailEnd/>
              </a:ln>
            </p:spPr>
            <p:txBody>
              <a:bodyPr/>
              <a:lstStyle/>
              <a:p>
                <a:endParaRPr lang="en-US" dirty="0"/>
              </a:p>
            </p:txBody>
          </p:sp>
          <p:sp>
            <p:nvSpPr>
              <p:cNvPr id="209" name="Rectangle 74"/>
              <p:cNvSpPr>
                <a:spLocks noChangeArrowheads="1"/>
              </p:cNvSpPr>
              <p:nvPr/>
            </p:nvSpPr>
            <p:spPr bwMode="auto">
              <a:xfrm>
                <a:off x="644811" y="2076782"/>
                <a:ext cx="190367" cy="421258"/>
              </a:xfrm>
              <a:prstGeom prst="rect">
                <a:avLst/>
              </a:prstGeom>
              <a:solidFill>
                <a:srgbClr val="00B0F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210" name="Text Box 76"/>
              <p:cNvSpPr txBox="1">
                <a:spLocks noChangeArrowheads="1"/>
              </p:cNvSpPr>
              <p:nvPr/>
            </p:nvSpPr>
            <p:spPr bwMode="auto">
              <a:xfrm>
                <a:off x="210138" y="2753036"/>
                <a:ext cx="447410" cy="298701"/>
              </a:xfrm>
              <a:prstGeom prst="rect">
                <a:avLst/>
              </a:prstGeom>
              <a:noFill/>
              <a:ln w="9525" algn="ctr">
                <a:noFill/>
                <a:miter lim="800000"/>
                <a:headEnd/>
                <a:tailEnd/>
              </a:ln>
            </p:spPr>
            <p:txBody>
              <a:bodyPr wrap="none">
                <a:spAutoFit/>
              </a:bodyPr>
              <a:lstStyle/>
              <a:p>
                <a:pPr eaLnBrk="1" hangingPunct="1">
                  <a:spcBef>
                    <a:spcPct val="20000"/>
                  </a:spcBef>
                </a:pPr>
                <a:r>
                  <a:rPr lang="en-US" sz="1100" dirty="0">
                    <a:solidFill>
                      <a:schemeClr val="tx1"/>
                    </a:solidFill>
                    <a:latin typeface="Arial" charset="0"/>
                  </a:rPr>
                  <a:t>clk_A</a:t>
                </a:r>
              </a:p>
            </p:txBody>
          </p:sp>
          <p:sp>
            <p:nvSpPr>
              <p:cNvPr id="211" name="Text Box 77"/>
              <p:cNvSpPr txBox="1">
                <a:spLocks noChangeArrowheads="1"/>
              </p:cNvSpPr>
              <p:nvPr/>
            </p:nvSpPr>
            <p:spPr bwMode="auto">
              <a:xfrm>
                <a:off x="245160" y="2090704"/>
                <a:ext cx="266393" cy="245990"/>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latin typeface="Arial" charset="0"/>
                  </a:rPr>
                  <a:t>D1</a:t>
                </a:r>
              </a:p>
            </p:txBody>
          </p:sp>
          <p:sp>
            <p:nvSpPr>
              <p:cNvPr id="212" name="Rectangle 211"/>
              <p:cNvSpPr>
                <a:spLocks noChangeArrowheads="1"/>
              </p:cNvSpPr>
              <p:nvPr/>
            </p:nvSpPr>
            <p:spPr bwMode="auto">
              <a:xfrm>
                <a:off x="1215912" y="2081883"/>
                <a:ext cx="190367" cy="421229"/>
              </a:xfrm>
              <a:prstGeom prst="rect">
                <a:avLst/>
              </a:prstGeom>
              <a:solidFill>
                <a:srgbClr val="FFC00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213" name="Line 81"/>
              <p:cNvSpPr>
                <a:spLocks noChangeShapeType="1"/>
              </p:cNvSpPr>
              <p:nvPr/>
            </p:nvSpPr>
            <p:spPr bwMode="auto">
              <a:xfrm flipH="1">
                <a:off x="1482426" y="2395446"/>
                <a:ext cx="76147" cy="0"/>
              </a:xfrm>
              <a:prstGeom prst="line">
                <a:avLst/>
              </a:prstGeom>
              <a:noFill/>
              <a:ln w="28575">
                <a:solidFill>
                  <a:srgbClr val="777777"/>
                </a:solidFill>
                <a:round/>
                <a:headEnd/>
                <a:tailEnd/>
              </a:ln>
            </p:spPr>
            <p:txBody>
              <a:bodyPr/>
              <a:lstStyle/>
              <a:p>
                <a:endParaRPr lang="en-US" dirty="0"/>
              </a:p>
            </p:txBody>
          </p:sp>
          <p:sp>
            <p:nvSpPr>
              <p:cNvPr id="214" name="Line 82"/>
              <p:cNvSpPr>
                <a:spLocks noChangeShapeType="1"/>
              </p:cNvSpPr>
              <p:nvPr/>
            </p:nvSpPr>
            <p:spPr bwMode="auto">
              <a:xfrm flipH="1">
                <a:off x="1025544" y="2816683"/>
                <a:ext cx="456881" cy="0"/>
              </a:xfrm>
              <a:prstGeom prst="line">
                <a:avLst/>
              </a:prstGeom>
              <a:noFill/>
              <a:ln w="28575">
                <a:solidFill>
                  <a:srgbClr val="777777"/>
                </a:solidFill>
                <a:round/>
                <a:headEnd/>
                <a:tailEnd/>
              </a:ln>
            </p:spPr>
            <p:txBody>
              <a:bodyPr/>
              <a:lstStyle/>
              <a:p>
                <a:endParaRPr lang="en-US" dirty="0"/>
              </a:p>
            </p:txBody>
          </p:sp>
          <p:sp>
            <p:nvSpPr>
              <p:cNvPr id="215" name="Line 83"/>
              <p:cNvSpPr>
                <a:spLocks noChangeShapeType="1"/>
              </p:cNvSpPr>
              <p:nvPr/>
            </p:nvSpPr>
            <p:spPr bwMode="auto">
              <a:xfrm flipH="1" flipV="1">
                <a:off x="1139765" y="2400712"/>
                <a:ext cx="0" cy="421237"/>
              </a:xfrm>
              <a:prstGeom prst="line">
                <a:avLst/>
              </a:prstGeom>
              <a:noFill/>
              <a:ln w="28575">
                <a:solidFill>
                  <a:srgbClr val="777777"/>
                </a:solidFill>
                <a:round/>
                <a:headEnd/>
                <a:tailEnd/>
              </a:ln>
            </p:spPr>
            <p:txBody>
              <a:bodyPr/>
              <a:lstStyle/>
              <a:p>
                <a:endParaRPr lang="en-US" dirty="0"/>
              </a:p>
            </p:txBody>
          </p:sp>
          <p:sp>
            <p:nvSpPr>
              <p:cNvPr id="216" name="Line 84"/>
              <p:cNvSpPr>
                <a:spLocks noChangeShapeType="1"/>
              </p:cNvSpPr>
              <p:nvPr/>
            </p:nvSpPr>
            <p:spPr bwMode="auto">
              <a:xfrm flipH="1">
                <a:off x="1139765" y="2400712"/>
                <a:ext cx="76147" cy="0"/>
              </a:xfrm>
              <a:prstGeom prst="line">
                <a:avLst/>
              </a:prstGeom>
              <a:noFill/>
              <a:ln w="28575">
                <a:solidFill>
                  <a:srgbClr val="777777"/>
                </a:solidFill>
                <a:round/>
                <a:headEnd/>
                <a:tailEnd/>
              </a:ln>
            </p:spPr>
            <p:txBody>
              <a:bodyPr/>
              <a:lstStyle/>
              <a:p>
                <a:endParaRPr lang="en-US" dirty="0"/>
              </a:p>
            </p:txBody>
          </p:sp>
          <p:sp>
            <p:nvSpPr>
              <p:cNvPr id="217" name="Line 85"/>
              <p:cNvSpPr>
                <a:spLocks noChangeShapeType="1"/>
              </p:cNvSpPr>
              <p:nvPr/>
            </p:nvSpPr>
            <p:spPr bwMode="auto">
              <a:xfrm flipH="1" flipV="1">
                <a:off x="568663" y="2395446"/>
                <a:ext cx="0" cy="421237"/>
              </a:xfrm>
              <a:prstGeom prst="line">
                <a:avLst/>
              </a:prstGeom>
              <a:noFill/>
              <a:ln w="28575">
                <a:solidFill>
                  <a:srgbClr val="777777"/>
                </a:solidFill>
                <a:round/>
                <a:headEnd/>
                <a:tailEnd/>
              </a:ln>
            </p:spPr>
            <p:txBody>
              <a:bodyPr/>
              <a:lstStyle/>
              <a:p>
                <a:endParaRPr lang="en-US" dirty="0"/>
              </a:p>
            </p:txBody>
          </p:sp>
          <p:sp>
            <p:nvSpPr>
              <p:cNvPr id="218" name="Line 86"/>
              <p:cNvSpPr>
                <a:spLocks noChangeShapeType="1"/>
              </p:cNvSpPr>
              <p:nvPr/>
            </p:nvSpPr>
            <p:spPr bwMode="auto">
              <a:xfrm flipH="1">
                <a:off x="568663" y="2400712"/>
                <a:ext cx="76147" cy="0"/>
              </a:xfrm>
              <a:prstGeom prst="line">
                <a:avLst/>
              </a:prstGeom>
              <a:noFill/>
              <a:ln w="28575">
                <a:solidFill>
                  <a:srgbClr val="777777"/>
                </a:solidFill>
                <a:round/>
                <a:headEnd/>
                <a:tailEnd/>
              </a:ln>
            </p:spPr>
            <p:txBody>
              <a:bodyPr/>
              <a:lstStyle/>
              <a:p>
                <a:endParaRPr lang="en-US" dirty="0"/>
              </a:p>
            </p:txBody>
          </p:sp>
          <p:sp>
            <p:nvSpPr>
              <p:cNvPr id="219" name="Text Box 87"/>
              <p:cNvSpPr txBox="1">
                <a:spLocks noChangeArrowheads="1"/>
              </p:cNvSpPr>
              <p:nvPr/>
            </p:nvSpPr>
            <p:spPr bwMode="auto">
              <a:xfrm>
                <a:off x="996428" y="2763232"/>
                <a:ext cx="447410" cy="298702"/>
              </a:xfrm>
              <a:prstGeom prst="rect">
                <a:avLst/>
              </a:prstGeom>
              <a:noFill/>
              <a:ln w="9525" algn="ctr">
                <a:noFill/>
                <a:miter lim="800000"/>
                <a:headEnd/>
                <a:tailEnd/>
              </a:ln>
            </p:spPr>
            <p:txBody>
              <a:bodyPr wrap="none">
                <a:spAutoFit/>
              </a:bodyPr>
              <a:lstStyle/>
              <a:p>
                <a:pPr eaLnBrk="1" hangingPunct="1">
                  <a:spcBef>
                    <a:spcPct val="20000"/>
                  </a:spcBef>
                </a:pPr>
                <a:r>
                  <a:rPr lang="en-US" sz="1100" dirty="0">
                    <a:solidFill>
                      <a:schemeClr val="tx1"/>
                    </a:solidFill>
                    <a:latin typeface="Arial" charset="0"/>
                  </a:rPr>
                  <a:t>clk_B</a:t>
                </a:r>
              </a:p>
            </p:txBody>
          </p:sp>
          <p:sp>
            <p:nvSpPr>
              <p:cNvPr id="220" name="Text Box 88"/>
              <p:cNvSpPr txBox="1">
                <a:spLocks noChangeArrowheads="1"/>
              </p:cNvSpPr>
              <p:nvPr/>
            </p:nvSpPr>
            <p:spPr bwMode="auto">
              <a:xfrm>
                <a:off x="1752110" y="2145668"/>
                <a:ext cx="213708" cy="245990"/>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rPr>
                  <a:t>X</a:t>
                </a:r>
                <a:endParaRPr lang="en-US" sz="800" dirty="0">
                  <a:solidFill>
                    <a:schemeClr val="tx1"/>
                  </a:solidFill>
                  <a:latin typeface="Arial" charset="0"/>
                </a:endParaRPr>
              </a:p>
            </p:txBody>
          </p:sp>
          <p:sp>
            <p:nvSpPr>
              <p:cNvPr id="221" name="Text Box 92"/>
              <p:cNvSpPr txBox="1">
                <a:spLocks noChangeArrowheads="1"/>
              </p:cNvSpPr>
              <p:nvPr/>
            </p:nvSpPr>
            <p:spPr bwMode="auto">
              <a:xfrm>
                <a:off x="569993" y="2125293"/>
                <a:ext cx="269094" cy="263560"/>
              </a:xfrm>
              <a:prstGeom prst="rect">
                <a:avLst/>
              </a:prstGeom>
              <a:noFill/>
              <a:ln w="25400" algn="ctr">
                <a:noFill/>
                <a:miter lim="800000"/>
                <a:headEnd/>
                <a:tailEnd/>
              </a:ln>
            </p:spPr>
            <p:txBody>
              <a:bodyPr wrap="none">
                <a:spAutoFit/>
              </a:bodyPr>
              <a:lstStyle/>
              <a:p>
                <a:r>
                  <a:rPr lang="en-US" sz="900" dirty="0"/>
                  <a:t>F1</a:t>
                </a:r>
              </a:p>
            </p:txBody>
          </p:sp>
          <p:sp>
            <p:nvSpPr>
              <p:cNvPr id="222" name="Text Box 93"/>
              <p:cNvSpPr txBox="1">
                <a:spLocks noChangeArrowheads="1"/>
              </p:cNvSpPr>
              <p:nvPr/>
            </p:nvSpPr>
            <p:spPr bwMode="auto">
              <a:xfrm>
                <a:off x="1487554" y="2125292"/>
                <a:ext cx="269094" cy="263560"/>
              </a:xfrm>
              <a:prstGeom prst="rect">
                <a:avLst/>
              </a:prstGeom>
              <a:noFill/>
              <a:ln w="25400" algn="ctr">
                <a:noFill/>
                <a:miter lim="800000"/>
                <a:headEnd/>
                <a:tailEnd/>
              </a:ln>
            </p:spPr>
            <p:txBody>
              <a:bodyPr wrap="none">
                <a:spAutoFit/>
              </a:bodyPr>
              <a:lstStyle/>
              <a:p>
                <a:r>
                  <a:rPr lang="en-US" sz="900" dirty="0"/>
                  <a:t>F3</a:t>
                </a:r>
              </a:p>
            </p:txBody>
          </p:sp>
          <p:sp>
            <p:nvSpPr>
              <p:cNvPr id="223" name="Text Box 94"/>
              <p:cNvSpPr txBox="1">
                <a:spLocks noChangeArrowheads="1"/>
              </p:cNvSpPr>
              <p:nvPr/>
            </p:nvSpPr>
            <p:spPr bwMode="auto">
              <a:xfrm>
                <a:off x="1150279" y="2125294"/>
                <a:ext cx="269094" cy="263560"/>
              </a:xfrm>
              <a:prstGeom prst="rect">
                <a:avLst/>
              </a:prstGeom>
              <a:noFill/>
              <a:ln w="25400" algn="ctr">
                <a:noFill/>
                <a:miter lim="800000"/>
                <a:headEnd/>
                <a:tailEnd/>
              </a:ln>
            </p:spPr>
            <p:txBody>
              <a:bodyPr wrap="none">
                <a:spAutoFit/>
              </a:bodyPr>
              <a:lstStyle/>
              <a:p>
                <a:r>
                  <a:rPr lang="en-US" sz="900" dirty="0"/>
                  <a:t>F2</a:t>
                </a:r>
              </a:p>
            </p:txBody>
          </p:sp>
        </p:grpSp>
        <p:sp>
          <p:nvSpPr>
            <p:cNvPr id="110" name="Line 70"/>
            <p:cNvSpPr>
              <a:spLocks noChangeShapeType="1"/>
            </p:cNvSpPr>
            <p:nvPr/>
          </p:nvSpPr>
          <p:spPr bwMode="auto">
            <a:xfrm flipH="1">
              <a:off x="299913" y="5503706"/>
              <a:ext cx="734501" cy="0"/>
            </a:xfrm>
            <a:prstGeom prst="line">
              <a:avLst/>
            </a:prstGeom>
            <a:noFill/>
            <a:ln w="28575">
              <a:solidFill>
                <a:srgbClr val="777777"/>
              </a:solidFill>
              <a:round/>
              <a:headEnd/>
              <a:tailEnd/>
            </a:ln>
          </p:spPr>
          <p:txBody>
            <a:bodyPr/>
            <a:lstStyle/>
            <a:p>
              <a:endParaRPr lang="en-US" dirty="0"/>
            </a:p>
          </p:txBody>
        </p:sp>
        <p:sp>
          <p:nvSpPr>
            <p:cNvPr id="111" name="Line 71"/>
            <p:cNvSpPr>
              <a:spLocks noChangeShapeType="1"/>
            </p:cNvSpPr>
            <p:nvPr/>
          </p:nvSpPr>
          <p:spPr bwMode="auto">
            <a:xfrm flipH="1">
              <a:off x="299913" y="6084008"/>
              <a:ext cx="87252" cy="0"/>
            </a:xfrm>
            <a:prstGeom prst="line">
              <a:avLst/>
            </a:prstGeom>
            <a:noFill/>
            <a:ln w="28575">
              <a:solidFill>
                <a:srgbClr val="777777"/>
              </a:solidFill>
              <a:round/>
              <a:headEnd/>
              <a:tailEnd/>
            </a:ln>
          </p:spPr>
          <p:txBody>
            <a:bodyPr/>
            <a:lstStyle/>
            <a:p>
              <a:endParaRPr lang="en-US" dirty="0"/>
            </a:p>
          </p:txBody>
        </p:sp>
        <p:sp>
          <p:nvSpPr>
            <p:cNvPr id="112" name="Line 72"/>
            <p:cNvSpPr>
              <a:spLocks noChangeShapeType="1"/>
            </p:cNvSpPr>
            <p:nvPr/>
          </p:nvSpPr>
          <p:spPr bwMode="auto">
            <a:xfrm flipH="1" flipV="1">
              <a:off x="1300928" y="5662771"/>
              <a:ext cx="0" cy="421237"/>
            </a:xfrm>
            <a:prstGeom prst="line">
              <a:avLst/>
            </a:prstGeom>
            <a:noFill/>
            <a:ln w="28575">
              <a:solidFill>
                <a:srgbClr val="777777"/>
              </a:solidFill>
              <a:round/>
              <a:headEnd/>
              <a:tailEnd/>
            </a:ln>
          </p:spPr>
          <p:txBody>
            <a:bodyPr/>
            <a:lstStyle/>
            <a:p>
              <a:endParaRPr lang="en-US" dirty="0"/>
            </a:p>
          </p:txBody>
        </p:sp>
        <p:sp>
          <p:nvSpPr>
            <p:cNvPr id="113" name="Rectangle 74"/>
            <p:cNvSpPr>
              <a:spLocks noChangeArrowheads="1"/>
            </p:cNvSpPr>
            <p:nvPr/>
          </p:nvSpPr>
          <p:spPr bwMode="auto">
            <a:xfrm>
              <a:off x="463313" y="5344107"/>
              <a:ext cx="190367" cy="421258"/>
            </a:xfrm>
            <a:prstGeom prst="rect">
              <a:avLst/>
            </a:prstGeom>
            <a:solidFill>
              <a:srgbClr val="00B0F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114" name="Text Box 76"/>
            <p:cNvSpPr txBox="1">
              <a:spLocks noChangeArrowheads="1"/>
            </p:cNvSpPr>
            <p:nvPr/>
          </p:nvSpPr>
          <p:spPr bwMode="auto">
            <a:xfrm>
              <a:off x="341472" y="6020361"/>
              <a:ext cx="447410" cy="298702"/>
            </a:xfrm>
            <a:prstGeom prst="rect">
              <a:avLst/>
            </a:prstGeom>
            <a:noFill/>
            <a:ln w="9525" algn="ctr">
              <a:noFill/>
              <a:miter lim="800000"/>
              <a:headEnd/>
              <a:tailEnd/>
            </a:ln>
          </p:spPr>
          <p:txBody>
            <a:bodyPr wrap="none">
              <a:spAutoFit/>
            </a:bodyPr>
            <a:lstStyle/>
            <a:p>
              <a:pPr eaLnBrk="1" hangingPunct="1">
                <a:spcBef>
                  <a:spcPct val="20000"/>
                </a:spcBef>
              </a:pPr>
              <a:r>
                <a:rPr lang="en-US" sz="1100" dirty="0">
                  <a:solidFill>
                    <a:schemeClr val="tx1"/>
                  </a:solidFill>
                  <a:latin typeface="Arial" charset="0"/>
                </a:rPr>
                <a:t>clk_A</a:t>
              </a:r>
            </a:p>
          </p:txBody>
        </p:sp>
        <p:sp>
          <p:nvSpPr>
            <p:cNvPr id="115" name="Text Box 77"/>
            <p:cNvSpPr txBox="1">
              <a:spLocks noChangeArrowheads="1"/>
            </p:cNvSpPr>
            <p:nvPr/>
          </p:nvSpPr>
          <p:spPr bwMode="auto">
            <a:xfrm>
              <a:off x="63662" y="5358029"/>
              <a:ext cx="266392" cy="245990"/>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latin typeface="Arial" charset="0"/>
                </a:rPr>
                <a:t>D2</a:t>
              </a:r>
            </a:p>
          </p:txBody>
        </p:sp>
        <p:sp>
          <p:nvSpPr>
            <p:cNvPr id="116" name="Rectangle 115"/>
            <p:cNvSpPr>
              <a:spLocks noChangeArrowheads="1"/>
            </p:cNvSpPr>
            <p:nvPr/>
          </p:nvSpPr>
          <p:spPr bwMode="auto">
            <a:xfrm>
              <a:off x="1034414" y="5349208"/>
              <a:ext cx="190367" cy="421228"/>
            </a:xfrm>
            <a:prstGeom prst="rect">
              <a:avLst/>
            </a:prstGeom>
            <a:solidFill>
              <a:srgbClr val="FFC00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117" name="Line 82"/>
            <p:cNvSpPr>
              <a:spLocks noChangeShapeType="1"/>
            </p:cNvSpPr>
            <p:nvPr/>
          </p:nvSpPr>
          <p:spPr bwMode="auto">
            <a:xfrm flipH="1">
              <a:off x="844046" y="6084008"/>
              <a:ext cx="456881" cy="0"/>
            </a:xfrm>
            <a:prstGeom prst="line">
              <a:avLst/>
            </a:prstGeom>
            <a:noFill/>
            <a:ln w="28575">
              <a:solidFill>
                <a:srgbClr val="777777"/>
              </a:solidFill>
              <a:round/>
              <a:headEnd/>
              <a:tailEnd/>
            </a:ln>
          </p:spPr>
          <p:txBody>
            <a:bodyPr/>
            <a:lstStyle/>
            <a:p>
              <a:endParaRPr lang="en-US" dirty="0"/>
            </a:p>
          </p:txBody>
        </p:sp>
        <p:sp>
          <p:nvSpPr>
            <p:cNvPr id="118" name="Line 83"/>
            <p:cNvSpPr>
              <a:spLocks noChangeShapeType="1"/>
            </p:cNvSpPr>
            <p:nvPr/>
          </p:nvSpPr>
          <p:spPr bwMode="auto">
            <a:xfrm flipH="1" flipV="1">
              <a:off x="958267" y="5668037"/>
              <a:ext cx="0" cy="421237"/>
            </a:xfrm>
            <a:prstGeom prst="line">
              <a:avLst/>
            </a:prstGeom>
            <a:noFill/>
            <a:ln w="28575">
              <a:solidFill>
                <a:srgbClr val="777777"/>
              </a:solidFill>
              <a:round/>
              <a:headEnd/>
              <a:tailEnd/>
            </a:ln>
          </p:spPr>
          <p:txBody>
            <a:bodyPr/>
            <a:lstStyle/>
            <a:p>
              <a:endParaRPr lang="en-US" dirty="0"/>
            </a:p>
          </p:txBody>
        </p:sp>
        <p:sp>
          <p:nvSpPr>
            <p:cNvPr id="119" name="Line 84"/>
            <p:cNvSpPr>
              <a:spLocks noChangeShapeType="1"/>
            </p:cNvSpPr>
            <p:nvPr/>
          </p:nvSpPr>
          <p:spPr bwMode="auto">
            <a:xfrm flipH="1">
              <a:off x="958267" y="5668037"/>
              <a:ext cx="76147" cy="0"/>
            </a:xfrm>
            <a:prstGeom prst="line">
              <a:avLst/>
            </a:prstGeom>
            <a:noFill/>
            <a:ln w="28575">
              <a:solidFill>
                <a:srgbClr val="777777"/>
              </a:solidFill>
              <a:round/>
              <a:headEnd/>
              <a:tailEnd/>
            </a:ln>
          </p:spPr>
          <p:txBody>
            <a:bodyPr/>
            <a:lstStyle/>
            <a:p>
              <a:endParaRPr lang="en-US" dirty="0"/>
            </a:p>
          </p:txBody>
        </p:sp>
        <p:sp>
          <p:nvSpPr>
            <p:cNvPr id="120" name="Line 85"/>
            <p:cNvSpPr>
              <a:spLocks noChangeShapeType="1"/>
            </p:cNvSpPr>
            <p:nvPr/>
          </p:nvSpPr>
          <p:spPr bwMode="auto">
            <a:xfrm flipH="1" flipV="1">
              <a:off x="387165" y="5662771"/>
              <a:ext cx="0" cy="421237"/>
            </a:xfrm>
            <a:prstGeom prst="line">
              <a:avLst/>
            </a:prstGeom>
            <a:noFill/>
            <a:ln w="28575">
              <a:solidFill>
                <a:srgbClr val="777777"/>
              </a:solidFill>
              <a:round/>
              <a:headEnd/>
              <a:tailEnd/>
            </a:ln>
          </p:spPr>
          <p:txBody>
            <a:bodyPr/>
            <a:lstStyle/>
            <a:p>
              <a:endParaRPr lang="en-US" dirty="0"/>
            </a:p>
          </p:txBody>
        </p:sp>
        <p:sp>
          <p:nvSpPr>
            <p:cNvPr id="121" name="Line 86"/>
            <p:cNvSpPr>
              <a:spLocks noChangeShapeType="1"/>
            </p:cNvSpPr>
            <p:nvPr/>
          </p:nvSpPr>
          <p:spPr bwMode="auto">
            <a:xfrm flipH="1">
              <a:off x="387165" y="5668037"/>
              <a:ext cx="76147" cy="0"/>
            </a:xfrm>
            <a:prstGeom prst="line">
              <a:avLst/>
            </a:prstGeom>
            <a:noFill/>
            <a:ln w="28575">
              <a:solidFill>
                <a:srgbClr val="777777"/>
              </a:solidFill>
              <a:round/>
              <a:headEnd/>
              <a:tailEnd/>
            </a:ln>
          </p:spPr>
          <p:txBody>
            <a:bodyPr/>
            <a:lstStyle/>
            <a:p>
              <a:endParaRPr lang="en-US" dirty="0"/>
            </a:p>
          </p:txBody>
        </p:sp>
        <p:sp>
          <p:nvSpPr>
            <p:cNvPr id="122" name="Text Box 87"/>
            <p:cNvSpPr txBox="1">
              <a:spLocks noChangeArrowheads="1"/>
            </p:cNvSpPr>
            <p:nvPr/>
          </p:nvSpPr>
          <p:spPr bwMode="auto">
            <a:xfrm>
              <a:off x="1127762" y="6030557"/>
              <a:ext cx="447410" cy="298702"/>
            </a:xfrm>
            <a:prstGeom prst="rect">
              <a:avLst/>
            </a:prstGeom>
            <a:noFill/>
            <a:ln w="9525" algn="ctr">
              <a:noFill/>
              <a:miter lim="800000"/>
              <a:headEnd/>
              <a:tailEnd/>
            </a:ln>
          </p:spPr>
          <p:txBody>
            <a:bodyPr wrap="none">
              <a:spAutoFit/>
            </a:bodyPr>
            <a:lstStyle/>
            <a:p>
              <a:pPr eaLnBrk="1" hangingPunct="1">
                <a:spcBef>
                  <a:spcPct val="20000"/>
                </a:spcBef>
              </a:pPr>
              <a:r>
                <a:rPr lang="en-US" sz="1100" dirty="0">
                  <a:solidFill>
                    <a:schemeClr val="tx1"/>
                  </a:solidFill>
                  <a:latin typeface="Arial" charset="0"/>
                </a:rPr>
                <a:t>clk_B</a:t>
              </a:r>
            </a:p>
          </p:txBody>
        </p:sp>
        <p:sp>
          <p:nvSpPr>
            <p:cNvPr id="123" name="Text Box 88"/>
            <p:cNvSpPr txBox="1">
              <a:spLocks noChangeArrowheads="1"/>
            </p:cNvSpPr>
            <p:nvPr/>
          </p:nvSpPr>
          <p:spPr bwMode="auto">
            <a:xfrm>
              <a:off x="622553" y="5340066"/>
              <a:ext cx="213708" cy="245990"/>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latin typeface="Arial" charset="0"/>
                </a:rPr>
                <a:t>A</a:t>
              </a:r>
            </a:p>
          </p:txBody>
        </p:sp>
        <p:sp>
          <p:nvSpPr>
            <p:cNvPr id="124" name="Text Box 92"/>
            <p:cNvSpPr txBox="1">
              <a:spLocks noChangeArrowheads="1"/>
            </p:cNvSpPr>
            <p:nvPr/>
          </p:nvSpPr>
          <p:spPr bwMode="auto">
            <a:xfrm>
              <a:off x="388495" y="5392618"/>
              <a:ext cx="269094" cy="263560"/>
            </a:xfrm>
            <a:prstGeom prst="rect">
              <a:avLst/>
            </a:prstGeom>
            <a:noFill/>
            <a:ln w="25400" algn="ctr">
              <a:noFill/>
              <a:miter lim="800000"/>
              <a:headEnd/>
              <a:tailEnd/>
            </a:ln>
          </p:spPr>
          <p:txBody>
            <a:bodyPr wrap="none">
              <a:spAutoFit/>
            </a:bodyPr>
            <a:lstStyle/>
            <a:p>
              <a:r>
                <a:rPr lang="en-US" sz="900" dirty="0"/>
                <a:t>F6</a:t>
              </a:r>
            </a:p>
          </p:txBody>
        </p:sp>
        <p:grpSp>
          <p:nvGrpSpPr>
            <p:cNvPr id="125" name="Group 555"/>
            <p:cNvGrpSpPr/>
            <p:nvPr/>
          </p:nvGrpSpPr>
          <p:grpSpPr>
            <a:xfrm>
              <a:off x="1224781" y="5351893"/>
              <a:ext cx="350369" cy="421229"/>
              <a:chOff x="-2506079" y="5137402"/>
              <a:chExt cx="350369" cy="421229"/>
            </a:xfrm>
          </p:grpSpPr>
          <p:sp>
            <p:nvSpPr>
              <p:cNvPr id="200" name="Line 5"/>
              <p:cNvSpPr>
                <a:spLocks noChangeShapeType="1"/>
              </p:cNvSpPr>
              <p:nvPr/>
            </p:nvSpPr>
            <p:spPr bwMode="auto">
              <a:xfrm flipH="1">
                <a:off x="-2506079" y="5289215"/>
                <a:ext cx="161812" cy="0"/>
              </a:xfrm>
              <a:prstGeom prst="line">
                <a:avLst/>
              </a:prstGeom>
              <a:noFill/>
              <a:ln w="28575">
                <a:solidFill>
                  <a:srgbClr val="FF0000"/>
                </a:solidFill>
                <a:round/>
                <a:headEnd/>
                <a:tailEnd/>
              </a:ln>
            </p:spPr>
            <p:txBody>
              <a:bodyPr/>
              <a:lstStyle/>
              <a:p>
                <a:endParaRPr lang="en-US" dirty="0"/>
              </a:p>
            </p:txBody>
          </p:sp>
          <p:sp>
            <p:nvSpPr>
              <p:cNvPr id="201" name="Rectangle 7"/>
              <p:cNvSpPr>
                <a:spLocks noChangeArrowheads="1"/>
              </p:cNvSpPr>
              <p:nvPr/>
            </p:nvSpPr>
            <p:spPr bwMode="auto">
              <a:xfrm>
                <a:off x="-2353785" y="5137402"/>
                <a:ext cx="190367" cy="421229"/>
              </a:xfrm>
              <a:prstGeom prst="rect">
                <a:avLst/>
              </a:prstGeom>
              <a:solidFill>
                <a:srgbClr val="FFC00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202" name="Line 81"/>
              <p:cNvSpPr>
                <a:spLocks noChangeShapeType="1"/>
              </p:cNvSpPr>
              <p:nvPr/>
            </p:nvSpPr>
            <p:spPr bwMode="auto">
              <a:xfrm flipH="1">
                <a:off x="-2429932" y="5448280"/>
                <a:ext cx="76147" cy="0"/>
              </a:xfrm>
              <a:prstGeom prst="line">
                <a:avLst/>
              </a:prstGeom>
              <a:noFill/>
              <a:ln w="28575">
                <a:solidFill>
                  <a:srgbClr val="777777"/>
                </a:solidFill>
                <a:round/>
                <a:headEnd/>
                <a:tailEnd/>
              </a:ln>
            </p:spPr>
            <p:txBody>
              <a:bodyPr/>
              <a:lstStyle/>
              <a:p>
                <a:endParaRPr lang="en-US" dirty="0"/>
              </a:p>
            </p:txBody>
          </p:sp>
          <p:sp>
            <p:nvSpPr>
              <p:cNvPr id="203" name="Text Box 93"/>
              <p:cNvSpPr txBox="1">
                <a:spLocks noChangeArrowheads="1"/>
              </p:cNvSpPr>
              <p:nvPr/>
            </p:nvSpPr>
            <p:spPr bwMode="auto">
              <a:xfrm>
                <a:off x="-2424804" y="5178126"/>
                <a:ext cx="269094" cy="263559"/>
              </a:xfrm>
              <a:prstGeom prst="rect">
                <a:avLst/>
              </a:prstGeom>
              <a:noFill/>
              <a:ln w="25400" algn="ctr">
                <a:noFill/>
                <a:miter lim="800000"/>
                <a:headEnd/>
                <a:tailEnd/>
              </a:ln>
            </p:spPr>
            <p:txBody>
              <a:bodyPr wrap="none">
                <a:spAutoFit/>
              </a:bodyPr>
              <a:lstStyle/>
              <a:p>
                <a:r>
                  <a:rPr lang="en-US" sz="900" dirty="0"/>
                  <a:t>F8</a:t>
                </a:r>
              </a:p>
            </p:txBody>
          </p:sp>
        </p:grpSp>
        <p:sp>
          <p:nvSpPr>
            <p:cNvPr id="126" name="Text Box 94"/>
            <p:cNvSpPr txBox="1">
              <a:spLocks noChangeArrowheads="1"/>
            </p:cNvSpPr>
            <p:nvPr/>
          </p:nvSpPr>
          <p:spPr bwMode="auto">
            <a:xfrm>
              <a:off x="968781" y="5392620"/>
              <a:ext cx="269094" cy="263560"/>
            </a:xfrm>
            <a:prstGeom prst="rect">
              <a:avLst/>
            </a:prstGeom>
            <a:noFill/>
            <a:ln w="25400" algn="ctr">
              <a:noFill/>
              <a:miter lim="800000"/>
              <a:headEnd/>
              <a:tailEnd/>
            </a:ln>
          </p:spPr>
          <p:txBody>
            <a:bodyPr wrap="none">
              <a:spAutoFit/>
            </a:bodyPr>
            <a:lstStyle/>
            <a:p>
              <a:r>
                <a:rPr lang="en-US" sz="900" dirty="0"/>
                <a:t>F7</a:t>
              </a:r>
            </a:p>
          </p:txBody>
        </p:sp>
        <p:sp>
          <p:nvSpPr>
            <p:cNvPr id="127" name="AutoShape 73"/>
            <p:cNvSpPr>
              <a:spLocks noChangeArrowheads="1"/>
            </p:cNvSpPr>
            <p:nvPr/>
          </p:nvSpPr>
          <p:spPr bwMode="auto">
            <a:xfrm>
              <a:off x="1697542" y="4269703"/>
              <a:ext cx="240357" cy="347102"/>
            </a:xfrm>
            <a:prstGeom prst="cloudCallout">
              <a:avLst>
                <a:gd name="adj1" fmla="val 3639"/>
                <a:gd name="adj2" fmla="val -39815"/>
              </a:avLst>
            </a:prstGeom>
            <a:solidFill>
              <a:srgbClr val="FFC000"/>
            </a:solidFill>
            <a:ln w="25400">
              <a:solidFill>
                <a:srgbClr val="000000"/>
              </a:solidFill>
              <a:round/>
              <a:headEnd/>
              <a:tailEnd/>
            </a:ln>
          </p:spPr>
          <p:txBody>
            <a:bodyPr/>
            <a:lstStyle/>
            <a:p>
              <a:pPr algn="ctr" eaLnBrk="0" hangingPunct="0"/>
              <a:endParaRPr lang="en-US" sz="800"/>
            </a:p>
          </p:txBody>
        </p:sp>
        <p:sp>
          <p:nvSpPr>
            <p:cNvPr id="128" name="AutoShape 73"/>
            <p:cNvSpPr>
              <a:spLocks noChangeArrowheads="1"/>
            </p:cNvSpPr>
            <p:nvPr/>
          </p:nvSpPr>
          <p:spPr bwMode="auto">
            <a:xfrm>
              <a:off x="1704752" y="5261288"/>
              <a:ext cx="240357" cy="347102"/>
            </a:xfrm>
            <a:prstGeom prst="cloudCallout">
              <a:avLst>
                <a:gd name="adj1" fmla="val 3639"/>
                <a:gd name="adj2" fmla="val -39815"/>
              </a:avLst>
            </a:prstGeom>
            <a:solidFill>
              <a:srgbClr val="FFC000"/>
            </a:solidFill>
            <a:ln w="25400">
              <a:solidFill>
                <a:srgbClr val="000000"/>
              </a:solidFill>
              <a:round/>
              <a:headEnd/>
              <a:tailEnd/>
            </a:ln>
          </p:spPr>
          <p:txBody>
            <a:bodyPr/>
            <a:lstStyle/>
            <a:p>
              <a:pPr algn="ctr" eaLnBrk="0" hangingPunct="0"/>
              <a:endParaRPr lang="en-US" sz="800"/>
            </a:p>
          </p:txBody>
        </p:sp>
        <p:sp>
          <p:nvSpPr>
            <p:cNvPr id="129" name="AutoShape 73"/>
            <p:cNvSpPr>
              <a:spLocks noChangeArrowheads="1"/>
            </p:cNvSpPr>
            <p:nvPr/>
          </p:nvSpPr>
          <p:spPr bwMode="auto">
            <a:xfrm>
              <a:off x="1993504" y="4726213"/>
              <a:ext cx="240357" cy="347102"/>
            </a:xfrm>
            <a:prstGeom prst="cloudCallout">
              <a:avLst>
                <a:gd name="adj1" fmla="val 3639"/>
                <a:gd name="adj2" fmla="val -39815"/>
              </a:avLst>
            </a:prstGeom>
            <a:solidFill>
              <a:srgbClr val="FFC000"/>
            </a:solidFill>
            <a:ln w="25400">
              <a:solidFill>
                <a:srgbClr val="000000"/>
              </a:solidFill>
              <a:round/>
              <a:headEnd/>
              <a:tailEnd/>
            </a:ln>
          </p:spPr>
          <p:txBody>
            <a:bodyPr/>
            <a:lstStyle/>
            <a:p>
              <a:pPr algn="ctr" eaLnBrk="0" hangingPunct="0"/>
              <a:endParaRPr lang="en-US" sz="800"/>
            </a:p>
          </p:txBody>
        </p:sp>
        <p:sp>
          <p:nvSpPr>
            <p:cNvPr id="130" name="Text Box 10"/>
            <p:cNvSpPr txBox="1">
              <a:spLocks noChangeArrowheads="1"/>
            </p:cNvSpPr>
            <p:nvPr/>
          </p:nvSpPr>
          <p:spPr bwMode="auto">
            <a:xfrm>
              <a:off x="2330812" y="4681259"/>
              <a:ext cx="447410" cy="298702"/>
            </a:xfrm>
            <a:prstGeom prst="rect">
              <a:avLst/>
            </a:prstGeom>
            <a:noFill/>
            <a:ln w="9525" algn="ctr">
              <a:noFill/>
              <a:miter lim="800000"/>
              <a:headEnd/>
              <a:tailEnd/>
            </a:ln>
          </p:spPr>
          <p:txBody>
            <a:bodyPr wrap="none">
              <a:spAutoFit/>
            </a:bodyPr>
            <a:lstStyle/>
            <a:p>
              <a:pPr algn="r" eaLnBrk="1" hangingPunct="1">
                <a:spcBef>
                  <a:spcPct val="20000"/>
                </a:spcBef>
              </a:pPr>
              <a:r>
                <a:rPr lang="en-US" sz="1100" dirty="0" err="1">
                  <a:solidFill>
                    <a:schemeClr val="tx1"/>
                  </a:solidFill>
                  <a:latin typeface="Arial" charset="0"/>
                </a:rPr>
                <a:t>clk_B</a:t>
              </a:r>
              <a:endParaRPr lang="en-US" sz="1100" dirty="0">
                <a:solidFill>
                  <a:schemeClr val="tx1"/>
                </a:solidFill>
                <a:latin typeface="Arial" charset="0"/>
              </a:endParaRPr>
            </a:p>
          </p:txBody>
        </p:sp>
        <p:sp>
          <p:nvSpPr>
            <p:cNvPr id="131" name="Text Box 11"/>
            <p:cNvSpPr txBox="1">
              <a:spLocks noChangeArrowheads="1"/>
            </p:cNvSpPr>
            <p:nvPr/>
          </p:nvSpPr>
          <p:spPr bwMode="auto">
            <a:xfrm>
              <a:off x="2455690" y="3937938"/>
              <a:ext cx="308270" cy="298702"/>
            </a:xfrm>
            <a:prstGeom prst="rect">
              <a:avLst/>
            </a:prstGeom>
            <a:noFill/>
            <a:ln w="9525" algn="ctr">
              <a:noFill/>
              <a:miter lim="800000"/>
              <a:headEnd/>
              <a:tailEnd/>
            </a:ln>
          </p:spPr>
          <p:txBody>
            <a:bodyPr wrap="none">
              <a:spAutoFit/>
            </a:bodyPr>
            <a:lstStyle/>
            <a:p>
              <a:pPr algn="r" eaLnBrk="1" hangingPunct="1">
                <a:spcBef>
                  <a:spcPct val="20000"/>
                </a:spcBef>
              </a:pPr>
              <a:r>
                <a:rPr lang="en-US" sz="1100" dirty="0">
                  <a:solidFill>
                    <a:schemeClr val="tx1"/>
                  </a:solidFill>
                </a:rPr>
                <a:t>D1</a:t>
              </a:r>
              <a:endParaRPr lang="en-US" sz="1100" dirty="0">
                <a:solidFill>
                  <a:schemeClr val="tx1"/>
                </a:solidFill>
                <a:latin typeface="Arial" charset="0"/>
              </a:endParaRPr>
            </a:p>
          </p:txBody>
        </p:sp>
        <p:sp>
          <p:nvSpPr>
            <p:cNvPr id="132" name="Text Box 13"/>
            <p:cNvSpPr txBox="1">
              <a:spLocks noChangeArrowheads="1"/>
            </p:cNvSpPr>
            <p:nvPr/>
          </p:nvSpPr>
          <p:spPr bwMode="auto">
            <a:xfrm>
              <a:off x="2452992" y="4265764"/>
              <a:ext cx="308270" cy="298702"/>
            </a:xfrm>
            <a:prstGeom prst="rect">
              <a:avLst/>
            </a:prstGeom>
            <a:noFill/>
            <a:ln w="9525" algn="ctr">
              <a:noFill/>
              <a:miter lim="800000"/>
              <a:headEnd/>
              <a:tailEnd/>
            </a:ln>
          </p:spPr>
          <p:txBody>
            <a:bodyPr wrap="none">
              <a:spAutoFit/>
            </a:bodyPr>
            <a:lstStyle/>
            <a:p>
              <a:pPr algn="r" eaLnBrk="1" hangingPunct="1">
                <a:spcBef>
                  <a:spcPct val="20000"/>
                </a:spcBef>
              </a:pPr>
              <a:r>
                <a:rPr lang="en-US" sz="1100" dirty="0">
                  <a:solidFill>
                    <a:schemeClr val="tx1"/>
                  </a:solidFill>
                  <a:latin typeface="Arial" charset="0"/>
                </a:rPr>
                <a:t>D2</a:t>
              </a:r>
            </a:p>
          </p:txBody>
        </p:sp>
        <p:grpSp>
          <p:nvGrpSpPr>
            <p:cNvPr id="133" name="Group 14"/>
            <p:cNvGrpSpPr>
              <a:grpSpLocks/>
            </p:cNvGrpSpPr>
            <p:nvPr/>
          </p:nvGrpSpPr>
          <p:grpSpPr bwMode="auto">
            <a:xfrm>
              <a:off x="2694969" y="4631916"/>
              <a:ext cx="1355447" cy="266783"/>
              <a:chOff x="3264" y="1584"/>
              <a:chExt cx="2624" cy="288"/>
            </a:xfrm>
          </p:grpSpPr>
          <p:sp>
            <p:nvSpPr>
              <p:cNvPr id="183" name="Line 15"/>
              <p:cNvSpPr>
                <a:spLocks noChangeShapeType="1"/>
              </p:cNvSpPr>
              <p:nvPr/>
            </p:nvSpPr>
            <p:spPr bwMode="auto">
              <a:xfrm>
                <a:off x="3264" y="1857"/>
                <a:ext cx="288" cy="0"/>
              </a:xfrm>
              <a:prstGeom prst="line">
                <a:avLst/>
              </a:prstGeom>
              <a:noFill/>
              <a:ln w="28575">
                <a:solidFill>
                  <a:srgbClr val="4D4D4D"/>
                </a:solidFill>
                <a:round/>
                <a:headEnd/>
                <a:tailEnd/>
              </a:ln>
            </p:spPr>
            <p:txBody>
              <a:bodyPr/>
              <a:lstStyle/>
              <a:p>
                <a:endParaRPr lang="en-US" dirty="0"/>
              </a:p>
            </p:txBody>
          </p:sp>
          <p:sp>
            <p:nvSpPr>
              <p:cNvPr id="184" name="Line 16"/>
              <p:cNvSpPr>
                <a:spLocks noChangeShapeType="1"/>
              </p:cNvSpPr>
              <p:nvPr/>
            </p:nvSpPr>
            <p:spPr bwMode="auto">
              <a:xfrm>
                <a:off x="3519" y="1602"/>
                <a:ext cx="359" cy="0"/>
              </a:xfrm>
              <a:prstGeom prst="line">
                <a:avLst/>
              </a:prstGeom>
              <a:noFill/>
              <a:ln w="28575">
                <a:solidFill>
                  <a:srgbClr val="4D4D4D"/>
                </a:solidFill>
                <a:round/>
                <a:headEnd/>
                <a:tailEnd/>
              </a:ln>
            </p:spPr>
            <p:txBody>
              <a:bodyPr/>
              <a:lstStyle/>
              <a:p>
                <a:endParaRPr lang="en-US" dirty="0"/>
              </a:p>
            </p:txBody>
          </p:sp>
          <p:sp>
            <p:nvSpPr>
              <p:cNvPr id="185" name="Line 17"/>
              <p:cNvSpPr>
                <a:spLocks noChangeShapeType="1"/>
              </p:cNvSpPr>
              <p:nvPr/>
            </p:nvSpPr>
            <p:spPr bwMode="auto">
              <a:xfrm rot="16200000">
                <a:off x="3398" y="1724"/>
                <a:ext cx="283" cy="14"/>
              </a:xfrm>
              <a:prstGeom prst="line">
                <a:avLst/>
              </a:prstGeom>
              <a:noFill/>
              <a:ln w="28575">
                <a:solidFill>
                  <a:srgbClr val="4D4D4D"/>
                </a:solidFill>
                <a:round/>
                <a:headEnd/>
                <a:tailEnd/>
              </a:ln>
            </p:spPr>
            <p:txBody>
              <a:bodyPr/>
              <a:lstStyle/>
              <a:p>
                <a:endParaRPr lang="en-US" dirty="0"/>
              </a:p>
            </p:txBody>
          </p:sp>
          <p:sp>
            <p:nvSpPr>
              <p:cNvPr id="186" name="Line 18"/>
              <p:cNvSpPr>
                <a:spLocks noChangeShapeType="1"/>
              </p:cNvSpPr>
              <p:nvPr/>
            </p:nvSpPr>
            <p:spPr bwMode="auto">
              <a:xfrm rot="16200000">
                <a:off x="3711" y="1728"/>
                <a:ext cx="283" cy="5"/>
              </a:xfrm>
              <a:prstGeom prst="line">
                <a:avLst/>
              </a:prstGeom>
              <a:noFill/>
              <a:ln w="28575">
                <a:solidFill>
                  <a:srgbClr val="4D4D4D"/>
                </a:solidFill>
                <a:round/>
                <a:headEnd/>
                <a:tailEnd/>
              </a:ln>
            </p:spPr>
            <p:txBody>
              <a:bodyPr/>
              <a:lstStyle/>
              <a:p>
                <a:endParaRPr lang="en-US" dirty="0"/>
              </a:p>
            </p:txBody>
          </p:sp>
          <p:sp>
            <p:nvSpPr>
              <p:cNvPr id="187" name="Line 19"/>
              <p:cNvSpPr>
                <a:spLocks noChangeShapeType="1"/>
              </p:cNvSpPr>
              <p:nvPr/>
            </p:nvSpPr>
            <p:spPr bwMode="auto">
              <a:xfrm>
                <a:off x="3840" y="1857"/>
                <a:ext cx="288" cy="0"/>
              </a:xfrm>
              <a:prstGeom prst="line">
                <a:avLst/>
              </a:prstGeom>
              <a:noFill/>
              <a:ln w="28575">
                <a:solidFill>
                  <a:srgbClr val="4D4D4D"/>
                </a:solidFill>
                <a:round/>
                <a:headEnd/>
                <a:tailEnd/>
              </a:ln>
            </p:spPr>
            <p:txBody>
              <a:bodyPr/>
              <a:lstStyle/>
              <a:p>
                <a:endParaRPr lang="en-US" dirty="0"/>
              </a:p>
            </p:txBody>
          </p:sp>
          <p:sp>
            <p:nvSpPr>
              <p:cNvPr id="188" name="Line 20"/>
              <p:cNvSpPr>
                <a:spLocks noChangeShapeType="1"/>
              </p:cNvSpPr>
              <p:nvPr/>
            </p:nvSpPr>
            <p:spPr bwMode="auto">
              <a:xfrm>
                <a:off x="4128" y="1599"/>
                <a:ext cx="288" cy="0"/>
              </a:xfrm>
              <a:prstGeom prst="line">
                <a:avLst/>
              </a:prstGeom>
              <a:noFill/>
              <a:ln w="28575">
                <a:solidFill>
                  <a:srgbClr val="4D4D4D"/>
                </a:solidFill>
                <a:round/>
                <a:headEnd/>
                <a:tailEnd/>
              </a:ln>
            </p:spPr>
            <p:txBody>
              <a:bodyPr/>
              <a:lstStyle/>
              <a:p>
                <a:endParaRPr lang="en-US" dirty="0"/>
              </a:p>
            </p:txBody>
          </p:sp>
          <p:sp>
            <p:nvSpPr>
              <p:cNvPr id="189" name="Line 21"/>
              <p:cNvSpPr>
                <a:spLocks noChangeShapeType="1"/>
              </p:cNvSpPr>
              <p:nvPr/>
            </p:nvSpPr>
            <p:spPr bwMode="auto">
              <a:xfrm rot="-5400000">
                <a:off x="3984" y="1728"/>
                <a:ext cx="288" cy="0"/>
              </a:xfrm>
              <a:prstGeom prst="line">
                <a:avLst/>
              </a:prstGeom>
              <a:noFill/>
              <a:ln w="28575">
                <a:solidFill>
                  <a:srgbClr val="4D4D4D"/>
                </a:solidFill>
                <a:round/>
                <a:headEnd/>
                <a:tailEnd/>
              </a:ln>
            </p:spPr>
            <p:txBody>
              <a:bodyPr/>
              <a:lstStyle/>
              <a:p>
                <a:endParaRPr lang="en-US" dirty="0"/>
              </a:p>
            </p:txBody>
          </p:sp>
          <p:sp>
            <p:nvSpPr>
              <p:cNvPr id="190" name="Line 22"/>
              <p:cNvSpPr>
                <a:spLocks noChangeShapeType="1"/>
              </p:cNvSpPr>
              <p:nvPr/>
            </p:nvSpPr>
            <p:spPr bwMode="auto">
              <a:xfrm rot="-5400000">
                <a:off x="4272" y="1728"/>
                <a:ext cx="288" cy="0"/>
              </a:xfrm>
              <a:prstGeom prst="line">
                <a:avLst/>
              </a:prstGeom>
              <a:noFill/>
              <a:ln w="28575">
                <a:solidFill>
                  <a:srgbClr val="4D4D4D"/>
                </a:solidFill>
                <a:round/>
                <a:headEnd/>
                <a:tailEnd/>
              </a:ln>
            </p:spPr>
            <p:txBody>
              <a:bodyPr/>
              <a:lstStyle/>
              <a:p>
                <a:endParaRPr lang="en-US" dirty="0"/>
              </a:p>
            </p:txBody>
          </p:sp>
          <p:sp>
            <p:nvSpPr>
              <p:cNvPr id="191" name="Line 23"/>
              <p:cNvSpPr>
                <a:spLocks noChangeShapeType="1"/>
              </p:cNvSpPr>
              <p:nvPr/>
            </p:nvSpPr>
            <p:spPr bwMode="auto">
              <a:xfrm>
                <a:off x="4416" y="1857"/>
                <a:ext cx="288" cy="0"/>
              </a:xfrm>
              <a:prstGeom prst="line">
                <a:avLst/>
              </a:prstGeom>
              <a:noFill/>
              <a:ln w="28575">
                <a:solidFill>
                  <a:srgbClr val="4D4D4D"/>
                </a:solidFill>
                <a:round/>
                <a:headEnd/>
                <a:tailEnd/>
              </a:ln>
            </p:spPr>
            <p:txBody>
              <a:bodyPr/>
              <a:lstStyle/>
              <a:p>
                <a:endParaRPr lang="en-US" dirty="0"/>
              </a:p>
            </p:txBody>
          </p:sp>
          <p:sp>
            <p:nvSpPr>
              <p:cNvPr id="192" name="Line 24"/>
              <p:cNvSpPr>
                <a:spLocks noChangeShapeType="1"/>
              </p:cNvSpPr>
              <p:nvPr/>
            </p:nvSpPr>
            <p:spPr bwMode="auto">
              <a:xfrm>
                <a:off x="4704" y="1599"/>
                <a:ext cx="288" cy="0"/>
              </a:xfrm>
              <a:prstGeom prst="line">
                <a:avLst/>
              </a:prstGeom>
              <a:noFill/>
              <a:ln w="28575">
                <a:solidFill>
                  <a:srgbClr val="4D4D4D"/>
                </a:solidFill>
                <a:round/>
                <a:headEnd/>
                <a:tailEnd/>
              </a:ln>
            </p:spPr>
            <p:txBody>
              <a:bodyPr/>
              <a:lstStyle/>
              <a:p>
                <a:endParaRPr lang="en-US" dirty="0"/>
              </a:p>
            </p:txBody>
          </p:sp>
          <p:sp>
            <p:nvSpPr>
              <p:cNvPr id="193" name="Line 25"/>
              <p:cNvSpPr>
                <a:spLocks noChangeShapeType="1"/>
              </p:cNvSpPr>
              <p:nvPr/>
            </p:nvSpPr>
            <p:spPr bwMode="auto">
              <a:xfrm rot="-5400000">
                <a:off x="4560" y="1728"/>
                <a:ext cx="288" cy="0"/>
              </a:xfrm>
              <a:prstGeom prst="line">
                <a:avLst/>
              </a:prstGeom>
              <a:noFill/>
              <a:ln w="28575">
                <a:solidFill>
                  <a:srgbClr val="4D4D4D"/>
                </a:solidFill>
                <a:round/>
                <a:headEnd/>
                <a:tailEnd/>
              </a:ln>
            </p:spPr>
            <p:txBody>
              <a:bodyPr/>
              <a:lstStyle/>
              <a:p>
                <a:endParaRPr lang="en-US" dirty="0"/>
              </a:p>
            </p:txBody>
          </p:sp>
          <p:sp>
            <p:nvSpPr>
              <p:cNvPr id="194" name="Line 26"/>
              <p:cNvSpPr>
                <a:spLocks noChangeShapeType="1"/>
              </p:cNvSpPr>
              <p:nvPr/>
            </p:nvSpPr>
            <p:spPr bwMode="auto">
              <a:xfrm rot="-5400000">
                <a:off x="4848" y="1728"/>
                <a:ext cx="288" cy="0"/>
              </a:xfrm>
              <a:prstGeom prst="line">
                <a:avLst/>
              </a:prstGeom>
              <a:noFill/>
              <a:ln w="28575">
                <a:solidFill>
                  <a:srgbClr val="4D4D4D"/>
                </a:solidFill>
                <a:round/>
                <a:headEnd/>
                <a:tailEnd/>
              </a:ln>
            </p:spPr>
            <p:txBody>
              <a:bodyPr/>
              <a:lstStyle/>
              <a:p>
                <a:endParaRPr lang="en-US" dirty="0"/>
              </a:p>
            </p:txBody>
          </p:sp>
          <p:sp>
            <p:nvSpPr>
              <p:cNvPr id="195" name="Line 27"/>
              <p:cNvSpPr>
                <a:spLocks noChangeShapeType="1"/>
              </p:cNvSpPr>
              <p:nvPr/>
            </p:nvSpPr>
            <p:spPr bwMode="auto">
              <a:xfrm>
                <a:off x="4975" y="1857"/>
                <a:ext cx="323" cy="0"/>
              </a:xfrm>
              <a:prstGeom prst="line">
                <a:avLst/>
              </a:prstGeom>
              <a:noFill/>
              <a:ln w="28575">
                <a:solidFill>
                  <a:srgbClr val="4D4D4D"/>
                </a:solidFill>
                <a:round/>
                <a:headEnd/>
                <a:tailEnd/>
              </a:ln>
            </p:spPr>
            <p:txBody>
              <a:bodyPr/>
              <a:lstStyle/>
              <a:p>
                <a:endParaRPr lang="en-US" dirty="0"/>
              </a:p>
            </p:txBody>
          </p:sp>
          <p:sp>
            <p:nvSpPr>
              <p:cNvPr id="196" name="Line 28"/>
              <p:cNvSpPr>
                <a:spLocks noChangeShapeType="1"/>
              </p:cNvSpPr>
              <p:nvPr/>
            </p:nvSpPr>
            <p:spPr bwMode="auto">
              <a:xfrm>
                <a:off x="5271" y="1599"/>
                <a:ext cx="288" cy="0"/>
              </a:xfrm>
              <a:prstGeom prst="line">
                <a:avLst/>
              </a:prstGeom>
              <a:noFill/>
              <a:ln w="28575">
                <a:solidFill>
                  <a:srgbClr val="4D4D4D"/>
                </a:solidFill>
                <a:round/>
                <a:headEnd/>
                <a:tailEnd/>
              </a:ln>
            </p:spPr>
            <p:txBody>
              <a:bodyPr/>
              <a:lstStyle/>
              <a:p>
                <a:endParaRPr lang="en-US" dirty="0"/>
              </a:p>
            </p:txBody>
          </p:sp>
          <p:sp>
            <p:nvSpPr>
              <p:cNvPr id="197" name="Line 29"/>
              <p:cNvSpPr>
                <a:spLocks noChangeShapeType="1"/>
              </p:cNvSpPr>
              <p:nvPr/>
            </p:nvSpPr>
            <p:spPr bwMode="auto">
              <a:xfrm rot="16200000">
                <a:off x="5132" y="1727"/>
                <a:ext cx="286" cy="0"/>
              </a:xfrm>
              <a:prstGeom prst="line">
                <a:avLst/>
              </a:prstGeom>
              <a:noFill/>
              <a:ln w="28575">
                <a:solidFill>
                  <a:srgbClr val="4D4D4D"/>
                </a:solidFill>
                <a:round/>
                <a:headEnd/>
                <a:tailEnd/>
              </a:ln>
            </p:spPr>
            <p:txBody>
              <a:bodyPr/>
              <a:lstStyle/>
              <a:p>
                <a:endParaRPr lang="en-US" dirty="0"/>
              </a:p>
            </p:txBody>
          </p:sp>
          <p:sp>
            <p:nvSpPr>
              <p:cNvPr id="198" name="Line 30"/>
              <p:cNvSpPr>
                <a:spLocks noChangeShapeType="1"/>
              </p:cNvSpPr>
              <p:nvPr/>
            </p:nvSpPr>
            <p:spPr bwMode="auto">
              <a:xfrm rot="-5400000">
                <a:off x="5424" y="1728"/>
                <a:ext cx="288" cy="0"/>
              </a:xfrm>
              <a:prstGeom prst="line">
                <a:avLst/>
              </a:prstGeom>
              <a:noFill/>
              <a:ln w="28575">
                <a:solidFill>
                  <a:srgbClr val="4D4D4D"/>
                </a:solidFill>
                <a:round/>
                <a:headEnd/>
                <a:tailEnd/>
              </a:ln>
            </p:spPr>
            <p:txBody>
              <a:bodyPr/>
              <a:lstStyle/>
              <a:p>
                <a:endParaRPr lang="en-US" dirty="0"/>
              </a:p>
            </p:txBody>
          </p:sp>
          <p:sp>
            <p:nvSpPr>
              <p:cNvPr id="199" name="Line 31"/>
              <p:cNvSpPr>
                <a:spLocks noChangeShapeType="1"/>
              </p:cNvSpPr>
              <p:nvPr/>
            </p:nvSpPr>
            <p:spPr bwMode="auto">
              <a:xfrm flipV="1">
                <a:off x="5545" y="1857"/>
                <a:ext cx="343" cy="2"/>
              </a:xfrm>
              <a:prstGeom prst="line">
                <a:avLst/>
              </a:prstGeom>
              <a:noFill/>
              <a:ln w="28575">
                <a:solidFill>
                  <a:srgbClr val="4D4D4D"/>
                </a:solidFill>
                <a:round/>
                <a:headEnd/>
                <a:tailEnd/>
              </a:ln>
            </p:spPr>
            <p:txBody>
              <a:bodyPr/>
              <a:lstStyle/>
              <a:p>
                <a:endParaRPr lang="en-US" dirty="0"/>
              </a:p>
            </p:txBody>
          </p:sp>
        </p:grpSp>
        <p:sp>
          <p:nvSpPr>
            <p:cNvPr id="134" name="Line 47"/>
            <p:cNvSpPr>
              <a:spLocks noChangeShapeType="1"/>
            </p:cNvSpPr>
            <p:nvPr/>
          </p:nvSpPr>
          <p:spPr bwMode="auto">
            <a:xfrm>
              <a:off x="3131360" y="4259245"/>
              <a:ext cx="0" cy="1646334"/>
            </a:xfrm>
            <a:prstGeom prst="line">
              <a:avLst/>
            </a:prstGeom>
            <a:noFill/>
            <a:ln w="9525">
              <a:solidFill>
                <a:schemeClr val="tx1"/>
              </a:solidFill>
              <a:prstDash val="dash"/>
              <a:round/>
              <a:headEnd/>
              <a:tailEnd/>
            </a:ln>
          </p:spPr>
          <p:txBody>
            <a:bodyPr/>
            <a:lstStyle/>
            <a:p>
              <a:endParaRPr lang="en-US" dirty="0"/>
            </a:p>
          </p:txBody>
        </p:sp>
        <p:sp>
          <p:nvSpPr>
            <p:cNvPr id="135" name="Line 48"/>
            <p:cNvSpPr>
              <a:spLocks noChangeShapeType="1"/>
            </p:cNvSpPr>
            <p:nvPr/>
          </p:nvSpPr>
          <p:spPr bwMode="auto">
            <a:xfrm>
              <a:off x="3429519" y="4237471"/>
              <a:ext cx="0" cy="1646334"/>
            </a:xfrm>
            <a:prstGeom prst="line">
              <a:avLst/>
            </a:prstGeom>
            <a:noFill/>
            <a:ln w="9525">
              <a:solidFill>
                <a:schemeClr val="tx1"/>
              </a:solidFill>
              <a:prstDash val="dash"/>
              <a:round/>
              <a:headEnd/>
              <a:tailEnd/>
            </a:ln>
          </p:spPr>
          <p:txBody>
            <a:bodyPr/>
            <a:lstStyle/>
            <a:p>
              <a:endParaRPr lang="en-US" dirty="0"/>
            </a:p>
          </p:txBody>
        </p:sp>
        <p:sp>
          <p:nvSpPr>
            <p:cNvPr id="136" name="Line 49"/>
            <p:cNvSpPr>
              <a:spLocks noChangeShapeType="1"/>
            </p:cNvSpPr>
            <p:nvPr/>
          </p:nvSpPr>
          <p:spPr bwMode="auto">
            <a:xfrm>
              <a:off x="2834795" y="4237472"/>
              <a:ext cx="0" cy="1646334"/>
            </a:xfrm>
            <a:prstGeom prst="line">
              <a:avLst/>
            </a:prstGeom>
            <a:noFill/>
            <a:ln w="9525">
              <a:solidFill>
                <a:schemeClr val="tx1"/>
              </a:solidFill>
              <a:prstDash val="dash"/>
              <a:round/>
              <a:headEnd/>
              <a:tailEnd/>
            </a:ln>
          </p:spPr>
          <p:txBody>
            <a:bodyPr/>
            <a:lstStyle/>
            <a:p>
              <a:endParaRPr lang="en-US" dirty="0"/>
            </a:p>
          </p:txBody>
        </p:sp>
        <p:sp>
          <p:nvSpPr>
            <p:cNvPr id="137" name="Line 50"/>
            <p:cNvSpPr>
              <a:spLocks noChangeShapeType="1"/>
            </p:cNvSpPr>
            <p:nvPr/>
          </p:nvSpPr>
          <p:spPr bwMode="auto">
            <a:xfrm flipV="1">
              <a:off x="2631514" y="4154153"/>
              <a:ext cx="193412" cy="1136"/>
            </a:xfrm>
            <a:prstGeom prst="line">
              <a:avLst/>
            </a:prstGeom>
            <a:noFill/>
            <a:ln w="28575">
              <a:solidFill>
                <a:srgbClr val="000099"/>
              </a:solidFill>
              <a:round/>
              <a:headEnd/>
              <a:tailEnd/>
            </a:ln>
          </p:spPr>
          <p:txBody>
            <a:bodyPr/>
            <a:lstStyle/>
            <a:p>
              <a:endParaRPr lang="en-US" dirty="0"/>
            </a:p>
          </p:txBody>
        </p:sp>
        <p:sp>
          <p:nvSpPr>
            <p:cNvPr id="138" name="Line 51"/>
            <p:cNvSpPr>
              <a:spLocks noChangeShapeType="1"/>
            </p:cNvSpPr>
            <p:nvPr/>
          </p:nvSpPr>
          <p:spPr bwMode="auto">
            <a:xfrm flipV="1">
              <a:off x="2839214" y="3991699"/>
              <a:ext cx="1564537" cy="5993"/>
            </a:xfrm>
            <a:prstGeom prst="line">
              <a:avLst/>
            </a:prstGeom>
            <a:noFill/>
            <a:ln w="28575">
              <a:solidFill>
                <a:srgbClr val="000099"/>
              </a:solidFill>
              <a:round/>
              <a:headEnd/>
              <a:tailEnd/>
            </a:ln>
          </p:spPr>
          <p:txBody>
            <a:bodyPr/>
            <a:lstStyle/>
            <a:p>
              <a:endParaRPr lang="en-US" dirty="0"/>
            </a:p>
          </p:txBody>
        </p:sp>
        <p:sp>
          <p:nvSpPr>
            <p:cNvPr id="139" name="Line 52"/>
            <p:cNvSpPr>
              <a:spLocks noChangeShapeType="1"/>
            </p:cNvSpPr>
            <p:nvPr/>
          </p:nvSpPr>
          <p:spPr bwMode="auto">
            <a:xfrm rot="16200000">
              <a:off x="2750720" y="4058648"/>
              <a:ext cx="174252" cy="28350"/>
            </a:xfrm>
            <a:prstGeom prst="line">
              <a:avLst/>
            </a:prstGeom>
            <a:noFill/>
            <a:ln w="28575">
              <a:solidFill>
                <a:srgbClr val="000099"/>
              </a:solidFill>
              <a:round/>
              <a:headEnd/>
              <a:tailEnd/>
            </a:ln>
          </p:spPr>
          <p:txBody>
            <a:bodyPr/>
            <a:lstStyle/>
            <a:p>
              <a:endParaRPr lang="en-US" dirty="0"/>
            </a:p>
          </p:txBody>
        </p:sp>
        <p:sp>
          <p:nvSpPr>
            <p:cNvPr id="140" name="Line 68"/>
            <p:cNvSpPr>
              <a:spLocks noChangeShapeType="1"/>
            </p:cNvSpPr>
            <p:nvPr/>
          </p:nvSpPr>
          <p:spPr bwMode="auto">
            <a:xfrm>
              <a:off x="3723833" y="4264302"/>
              <a:ext cx="0" cy="1646334"/>
            </a:xfrm>
            <a:prstGeom prst="line">
              <a:avLst/>
            </a:prstGeom>
            <a:noFill/>
            <a:ln w="9525">
              <a:solidFill>
                <a:schemeClr val="tx1"/>
              </a:solidFill>
              <a:prstDash val="dash"/>
              <a:round/>
              <a:headEnd/>
              <a:tailEnd/>
            </a:ln>
          </p:spPr>
          <p:txBody>
            <a:bodyPr/>
            <a:lstStyle/>
            <a:p>
              <a:endParaRPr lang="en-US" dirty="0"/>
            </a:p>
          </p:txBody>
        </p:sp>
        <p:sp>
          <p:nvSpPr>
            <p:cNvPr id="141" name="Line 50"/>
            <p:cNvSpPr>
              <a:spLocks noChangeShapeType="1"/>
            </p:cNvSpPr>
            <p:nvPr/>
          </p:nvSpPr>
          <p:spPr bwMode="auto">
            <a:xfrm flipV="1">
              <a:off x="2637609" y="4255354"/>
              <a:ext cx="193412" cy="1136"/>
            </a:xfrm>
            <a:prstGeom prst="line">
              <a:avLst/>
            </a:prstGeom>
            <a:noFill/>
            <a:ln w="28575">
              <a:solidFill>
                <a:srgbClr val="000099"/>
              </a:solidFill>
              <a:round/>
              <a:headEnd/>
              <a:tailEnd/>
            </a:ln>
          </p:spPr>
          <p:txBody>
            <a:bodyPr/>
            <a:lstStyle/>
            <a:p>
              <a:endParaRPr lang="en-US" dirty="0"/>
            </a:p>
          </p:txBody>
        </p:sp>
        <p:sp>
          <p:nvSpPr>
            <p:cNvPr id="142" name="Line 51"/>
            <p:cNvSpPr>
              <a:spLocks noChangeShapeType="1"/>
            </p:cNvSpPr>
            <p:nvPr/>
          </p:nvSpPr>
          <p:spPr bwMode="auto">
            <a:xfrm flipV="1">
              <a:off x="2874570" y="4403049"/>
              <a:ext cx="1535505" cy="10394"/>
            </a:xfrm>
            <a:prstGeom prst="line">
              <a:avLst/>
            </a:prstGeom>
            <a:noFill/>
            <a:ln w="28575">
              <a:solidFill>
                <a:srgbClr val="000099"/>
              </a:solidFill>
              <a:round/>
              <a:headEnd/>
              <a:tailEnd/>
            </a:ln>
          </p:spPr>
          <p:txBody>
            <a:bodyPr/>
            <a:lstStyle/>
            <a:p>
              <a:endParaRPr lang="en-US" dirty="0"/>
            </a:p>
          </p:txBody>
        </p:sp>
        <p:sp>
          <p:nvSpPr>
            <p:cNvPr id="143" name="Line 52"/>
            <p:cNvSpPr>
              <a:spLocks noChangeShapeType="1"/>
            </p:cNvSpPr>
            <p:nvPr/>
          </p:nvSpPr>
          <p:spPr bwMode="auto">
            <a:xfrm rot="16200000" flipV="1">
              <a:off x="2765144" y="4313570"/>
              <a:ext cx="175566" cy="58523"/>
            </a:xfrm>
            <a:prstGeom prst="line">
              <a:avLst/>
            </a:prstGeom>
            <a:noFill/>
            <a:ln w="28575">
              <a:solidFill>
                <a:srgbClr val="000099"/>
              </a:solidFill>
              <a:round/>
              <a:headEnd/>
              <a:tailEnd/>
            </a:ln>
          </p:spPr>
          <p:txBody>
            <a:bodyPr/>
            <a:lstStyle/>
            <a:p>
              <a:endParaRPr lang="en-US" dirty="0"/>
            </a:p>
          </p:txBody>
        </p:sp>
        <p:sp>
          <p:nvSpPr>
            <p:cNvPr id="144" name="Text Box 11"/>
            <p:cNvSpPr txBox="1">
              <a:spLocks noChangeArrowheads="1"/>
            </p:cNvSpPr>
            <p:nvPr/>
          </p:nvSpPr>
          <p:spPr bwMode="auto">
            <a:xfrm>
              <a:off x="2484007" y="5062101"/>
              <a:ext cx="235322" cy="298702"/>
            </a:xfrm>
            <a:prstGeom prst="rect">
              <a:avLst/>
            </a:prstGeom>
            <a:noFill/>
            <a:ln w="9525" algn="ctr">
              <a:noFill/>
              <a:miter lim="800000"/>
              <a:headEnd/>
              <a:tailEnd/>
            </a:ln>
          </p:spPr>
          <p:txBody>
            <a:bodyPr wrap="none">
              <a:spAutoFit/>
            </a:bodyPr>
            <a:lstStyle/>
            <a:p>
              <a:pPr algn="r" eaLnBrk="1" hangingPunct="1">
                <a:spcBef>
                  <a:spcPct val="20000"/>
                </a:spcBef>
              </a:pPr>
              <a:r>
                <a:rPr lang="en-US" sz="1100" dirty="0">
                  <a:solidFill>
                    <a:schemeClr val="tx1"/>
                  </a:solidFill>
                </a:rPr>
                <a:t>X</a:t>
              </a:r>
              <a:endParaRPr lang="en-US" sz="1100" dirty="0">
                <a:solidFill>
                  <a:schemeClr val="tx1"/>
                </a:solidFill>
                <a:latin typeface="Arial" charset="0"/>
              </a:endParaRPr>
            </a:p>
          </p:txBody>
        </p:sp>
        <p:sp>
          <p:nvSpPr>
            <p:cNvPr id="145" name="Line 50"/>
            <p:cNvSpPr>
              <a:spLocks noChangeShapeType="1"/>
            </p:cNvSpPr>
            <p:nvPr/>
          </p:nvSpPr>
          <p:spPr bwMode="auto">
            <a:xfrm>
              <a:off x="2622980" y="5291483"/>
              <a:ext cx="471350" cy="5879"/>
            </a:xfrm>
            <a:prstGeom prst="line">
              <a:avLst/>
            </a:prstGeom>
            <a:noFill/>
            <a:ln w="28575">
              <a:solidFill>
                <a:srgbClr val="000099"/>
              </a:solidFill>
              <a:round/>
              <a:headEnd/>
              <a:tailEnd/>
            </a:ln>
          </p:spPr>
          <p:txBody>
            <a:bodyPr/>
            <a:lstStyle/>
            <a:p>
              <a:endParaRPr lang="en-US" dirty="0"/>
            </a:p>
          </p:txBody>
        </p:sp>
        <p:sp>
          <p:nvSpPr>
            <p:cNvPr id="146" name="Line 51"/>
            <p:cNvSpPr>
              <a:spLocks noChangeShapeType="1"/>
            </p:cNvSpPr>
            <p:nvPr/>
          </p:nvSpPr>
          <p:spPr bwMode="auto">
            <a:xfrm flipV="1">
              <a:off x="3123590" y="5127894"/>
              <a:ext cx="1271627" cy="1220"/>
            </a:xfrm>
            <a:prstGeom prst="line">
              <a:avLst/>
            </a:prstGeom>
            <a:noFill/>
            <a:ln w="28575">
              <a:solidFill>
                <a:srgbClr val="000099"/>
              </a:solidFill>
              <a:round/>
              <a:headEnd/>
              <a:tailEnd/>
            </a:ln>
          </p:spPr>
          <p:txBody>
            <a:bodyPr/>
            <a:lstStyle/>
            <a:p>
              <a:endParaRPr lang="en-US" dirty="0"/>
            </a:p>
          </p:txBody>
        </p:sp>
        <p:sp>
          <p:nvSpPr>
            <p:cNvPr id="147" name="Line 52"/>
            <p:cNvSpPr>
              <a:spLocks noChangeShapeType="1"/>
            </p:cNvSpPr>
            <p:nvPr/>
          </p:nvSpPr>
          <p:spPr bwMode="auto">
            <a:xfrm rot="16200000">
              <a:off x="3019294" y="5191237"/>
              <a:ext cx="178720" cy="31093"/>
            </a:xfrm>
            <a:prstGeom prst="line">
              <a:avLst/>
            </a:prstGeom>
            <a:noFill/>
            <a:ln w="28575">
              <a:solidFill>
                <a:srgbClr val="000099"/>
              </a:solidFill>
              <a:round/>
              <a:headEnd/>
              <a:tailEnd/>
            </a:ln>
          </p:spPr>
          <p:txBody>
            <a:bodyPr/>
            <a:lstStyle/>
            <a:p>
              <a:endParaRPr lang="en-US" dirty="0"/>
            </a:p>
          </p:txBody>
        </p:sp>
        <p:sp>
          <p:nvSpPr>
            <p:cNvPr id="148" name="Text Box 11"/>
            <p:cNvSpPr txBox="1">
              <a:spLocks noChangeArrowheads="1"/>
            </p:cNvSpPr>
            <p:nvPr/>
          </p:nvSpPr>
          <p:spPr bwMode="auto">
            <a:xfrm>
              <a:off x="2478071" y="5486322"/>
              <a:ext cx="235322" cy="298702"/>
            </a:xfrm>
            <a:prstGeom prst="rect">
              <a:avLst/>
            </a:prstGeom>
            <a:noFill/>
            <a:ln w="9525" algn="ctr">
              <a:noFill/>
              <a:miter lim="800000"/>
              <a:headEnd/>
              <a:tailEnd/>
            </a:ln>
          </p:spPr>
          <p:txBody>
            <a:bodyPr wrap="none">
              <a:spAutoFit/>
            </a:bodyPr>
            <a:lstStyle/>
            <a:p>
              <a:pPr algn="r" eaLnBrk="1" hangingPunct="1">
                <a:spcBef>
                  <a:spcPct val="20000"/>
                </a:spcBef>
              </a:pPr>
              <a:r>
                <a:rPr lang="en-US" sz="1100" dirty="0">
                  <a:solidFill>
                    <a:schemeClr val="tx1"/>
                  </a:solidFill>
                </a:rPr>
                <a:t>Y</a:t>
              </a:r>
              <a:endParaRPr lang="en-US" sz="1100" dirty="0">
                <a:solidFill>
                  <a:schemeClr val="tx1"/>
                </a:solidFill>
                <a:latin typeface="Arial" charset="0"/>
              </a:endParaRPr>
            </a:p>
          </p:txBody>
        </p:sp>
        <p:sp>
          <p:nvSpPr>
            <p:cNvPr id="149" name="Line 50"/>
            <p:cNvSpPr>
              <a:spLocks noChangeShapeType="1"/>
            </p:cNvSpPr>
            <p:nvPr/>
          </p:nvSpPr>
          <p:spPr bwMode="auto">
            <a:xfrm flipV="1">
              <a:off x="2629075" y="5517342"/>
              <a:ext cx="757220" cy="7013"/>
            </a:xfrm>
            <a:prstGeom prst="line">
              <a:avLst/>
            </a:prstGeom>
            <a:noFill/>
            <a:ln w="28575">
              <a:solidFill>
                <a:srgbClr val="000099"/>
              </a:solidFill>
              <a:round/>
              <a:headEnd/>
              <a:tailEnd/>
            </a:ln>
          </p:spPr>
          <p:txBody>
            <a:bodyPr/>
            <a:lstStyle/>
            <a:p>
              <a:endParaRPr lang="en-US" dirty="0"/>
            </a:p>
          </p:txBody>
        </p:sp>
        <p:sp>
          <p:nvSpPr>
            <p:cNvPr id="150" name="Line 51"/>
            <p:cNvSpPr>
              <a:spLocks noChangeShapeType="1"/>
            </p:cNvSpPr>
            <p:nvPr/>
          </p:nvSpPr>
          <p:spPr bwMode="auto">
            <a:xfrm flipV="1">
              <a:off x="3438144" y="5679398"/>
              <a:ext cx="948119" cy="5669"/>
            </a:xfrm>
            <a:prstGeom prst="line">
              <a:avLst/>
            </a:prstGeom>
            <a:noFill/>
            <a:ln w="28575">
              <a:solidFill>
                <a:srgbClr val="000099"/>
              </a:solidFill>
              <a:round/>
              <a:headEnd/>
              <a:tailEnd/>
            </a:ln>
          </p:spPr>
          <p:txBody>
            <a:bodyPr/>
            <a:lstStyle/>
            <a:p>
              <a:endParaRPr lang="en-US" dirty="0"/>
            </a:p>
          </p:txBody>
        </p:sp>
        <p:sp>
          <p:nvSpPr>
            <p:cNvPr id="151" name="Line 52"/>
            <p:cNvSpPr>
              <a:spLocks noChangeShapeType="1"/>
            </p:cNvSpPr>
            <p:nvPr/>
          </p:nvSpPr>
          <p:spPr bwMode="auto">
            <a:xfrm rot="16200000" flipV="1">
              <a:off x="3319865" y="5581435"/>
              <a:ext cx="175566" cy="58523"/>
            </a:xfrm>
            <a:prstGeom prst="line">
              <a:avLst/>
            </a:prstGeom>
            <a:noFill/>
            <a:ln w="28575">
              <a:solidFill>
                <a:srgbClr val="000099"/>
              </a:solidFill>
              <a:round/>
              <a:headEnd/>
              <a:tailEnd/>
            </a:ln>
          </p:spPr>
          <p:txBody>
            <a:bodyPr/>
            <a:lstStyle/>
            <a:p>
              <a:endParaRPr lang="en-US" dirty="0"/>
            </a:p>
          </p:txBody>
        </p:sp>
        <p:sp>
          <p:nvSpPr>
            <p:cNvPr id="152" name="TextBox 151"/>
            <p:cNvSpPr txBox="1"/>
            <p:nvPr/>
          </p:nvSpPr>
          <p:spPr>
            <a:xfrm>
              <a:off x="2845868" y="5747320"/>
              <a:ext cx="278701"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01</a:t>
              </a:r>
            </a:p>
          </p:txBody>
        </p:sp>
        <p:sp>
          <p:nvSpPr>
            <p:cNvPr id="153" name="TextBox 152"/>
            <p:cNvSpPr txBox="1"/>
            <p:nvPr/>
          </p:nvSpPr>
          <p:spPr>
            <a:xfrm>
              <a:off x="2549281" y="5747320"/>
              <a:ext cx="278701"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01</a:t>
              </a:r>
            </a:p>
          </p:txBody>
        </p:sp>
        <p:sp>
          <p:nvSpPr>
            <p:cNvPr id="154" name="TextBox 153"/>
            <p:cNvSpPr txBox="1"/>
            <p:nvPr/>
          </p:nvSpPr>
          <p:spPr>
            <a:xfrm>
              <a:off x="3141850" y="5752831"/>
              <a:ext cx="278701" cy="281131"/>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wrap="square" lIns="0" tIns="0" rIns="0" bIns="0" rtlCol="0" anchor="ctr">
              <a:spAutoFit/>
            </a:bodyPr>
            <a:lstStyle/>
            <a:p>
              <a:pPr algn="ctr"/>
              <a:r>
                <a:rPr lang="en-US" sz="1600" b="1" dirty="0"/>
                <a:t>11</a:t>
              </a:r>
            </a:p>
          </p:txBody>
        </p:sp>
        <p:sp>
          <p:nvSpPr>
            <p:cNvPr id="155" name="TextBox 154"/>
            <p:cNvSpPr txBox="1"/>
            <p:nvPr/>
          </p:nvSpPr>
          <p:spPr>
            <a:xfrm>
              <a:off x="3734262" y="5747320"/>
              <a:ext cx="278701"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10</a:t>
              </a:r>
            </a:p>
          </p:txBody>
        </p:sp>
        <p:sp>
          <p:nvSpPr>
            <p:cNvPr id="156" name="TextBox 155"/>
            <p:cNvSpPr txBox="1"/>
            <p:nvPr/>
          </p:nvSpPr>
          <p:spPr>
            <a:xfrm>
              <a:off x="3435267" y="5747320"/>
              <a:ext cx="278701"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10</a:t>
              </a:r>
            </a:p>
          </p:txBody>
        </p:sp>
        <p:sp>
          <p:nvSpPr>
            <p:cNvPr id="157" name="TextBox 156"/>
            <p:cNvSpPr txBox="1"/>
            <p:nvPr/>
          </p:nvSpPr>
          <p:spPr>
            <a:xfrm>
              <a:off x="4025247" y="5746236"/>
              <a:ext cx="278701"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10</a:t>
              </a:r>
            </a:p>
          </p:txBody>
        </p:sp>
        <p:sp>
          <p:nvSpPr>
            <p:cNvPr id="158" name="TextBox 157"/>
            <p:cNvSpPr txBox="1"/>
            <p:nvPr/>
          </p:nvSpPr>
          <p:spPr>
            <a:xfrm>
              <a:off x="2865919" y="3654830"/>
              <a:ext cx="1513575"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10</a:t>
              </a:r>
            </a:p>
          </p:txBody>
        </p:sp>
        <p:sp>
          <p:nvSpPr>
            <p:cNvPr id="159" name="TextBox 158"/>
            <p:cNvSpPr txBox="1"/>
            <p:nvPr/>
          </p:nvSpPr>
          <p:spPr>
            <a:xfrm>
              <a:off x="2569333" y="3654831"/>
              <a:ext cx="278701" cy="281131"/>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nchor="ctr">
              <a:spAutoFit/>
            </a:bodyPr>
            <a:lstStyle/>
            <a:p>
              <a:pPr algn="ctr"/>
              <a:r>
                <a:rPr lang="en-US" sz="1600" b="1" dirty="0"/>
                <a:t>01</a:t>
              </a:r>
            </a:p>
          </p:txBody>
        </p:sp>
        <p:cxnSp>
          <p:nvCxnSpPr>
            <p:cNvPr id="160" name="Straight Connector 159"/>
            <p:cNvCxnSpPr>
              <a:stCxn id="205" idx="3"/>
              <a:endCxn id="127" idx="0"/>
            </p:cNvCxnSpPr>
            <p:nvPr/>
          </p:nvCxnSpPr>
          <p:spPr bwMode="auto">
            <a:xfrm>
              <a:off x="1565167" y="4331934"/>
              <a:ext cx="133120" cy="111320"/>
            </a:xfrm>
            <a:prstGeom prst="line">
              <a:avLst/>
            </a:prstGeom>
            <a:solidFill>
              <a:srgbClr val="65B360"/>
            </a:solidFill>
            <a:ln w="25400" cap="flat" cmpd="sng" algn="ctr">
              <a:solidFill>
                <a:srgbClr val="9B7D09"/>
              </a:solidFill>
              <a:prstDash val="solid"/>
              <a:round/>
              <a:headEnd type="none" w="med" len="med"/>
              <a:tailEnd type="none" w="med" len="med"/>
            </a:ln>
            <a:effectLst/>
          </p:spPr>
        </p:cxnSp>
        <p:cxnSp>
          <p:nvCxnSpPr>
            <p:cNvPr id="161" name="Straight Connector 160"/>
            <p:cNvCxnSpPr>
              <a:stCxn id="201" idx="3"/>
              <a:endCxn id="128" idx="0"/>
            </p:cNvCxnSpPr>
            <p:nvPr/>
          </p:nvCxnSpPr>
          <p:spPr bwMode="auto">
            <a:xfrm flipV="1">
              <a:off x="1567442" y="5434839"/>
              <a:ext cx="138056" cy="127669"/>
            </a:xfrm>
            <a:prstGeom prst="line">
              <a:avLst/>
            </a:prstGeom>
            <a:solidFill>
              <a:srgbClr val="65B360"/>
            </a:solidFill>
            <a:ln w="25400" cap="flat" cmpd="sng" algn="ctr">
              <a:solidFill>
                <a:srgbClr val="9B7D09"/>
              </a:solidFill>
              <a:prstDash val="solid"/>
              <a:round/>
              <a:headEnd type="none" w="med" len="med"/>
              <a:tailEnd type="none" w="med" len="med"/>
            </a:ln>
            <a:effectLst/>
          </p:spPr>
        </p:cxnSp>
        <p:cxnSp>
          <p:nvCxnSpPr>
            <p:cNvPr id="162" name="Straight Connector 161"/>
            <p:cNvCxnSpPr>
              <a:stCxn id="127" idx="1"/>
              <a:endCxn id="129" idx="3"/>
            </p:cNvCxnSpPr>
            <p:nvPr/>
          </p:nvCxnSpPr>
          <p:spPr bwMode="auto">
            <a:xfrm>
              <a:off x="1817721" y="4616435"/>
              <a:ext cx="295962" cy="129624"/>
            </a:xfrm>
            <a:prstGeom prst="line">
              <a:avLst/>
            </a:prstGeom>
            <a:solidFill>
              <a:srgbClr val="65B360"/>
            </a:solidFill>
            <a:ln w="25400" cap="flat" cmpd="sng" algn="ctr">
              <a:solidFill>
                <a:srgbClr val="9B7D09"/>
              </a:solidFill>
              <a:prstDash val="solid"/>
              <a:round/>
              <a:headEnd type="none" w="med" len="med"/>
              <a:tailEnd type="none" w="med" len="med"/>
            </a:ln>
            <a:effectLst/>
          </p:spPr>
        </p:cxnSp>
        <p:cxnSp>
          <p:nvCxnSpPr>
            <p:cNvPr id="163" name="Straight Connector 162"/>
            <p:cNvCxnSpPr>
              <a:stCxn id="128" idx="3"/>
              <a:endCxn id="129" idx="1"/>
            </p:cNvCxnSpPr>
            <p:nvPr/>
          </p:nvCxnSpPr>
          <p:spPr bwMode="auto">
            <a:xfrm flipV="1">
              <a:off x="1824931" y="5072945"/>
              <a:ext cx="288752" cy="208189"/>
            </a:xfrm>
            <a:prstGeom prst="line">
              <a:avLst/>
            </a:prstGeom>
            <a:solidFill>
              <a:srgbClr val="65B360"/>
            </a:solidFill>
            <a:ln w="25400" cap="flat" cmpd="sng" algn="ctr">
              <a:solidFill>
                <a:srgbClr val="9B7D09"/>
              </a:solidFill>
              <a:prstDash val="solid"/>
              <a:round/>
              <a:headEnd type="none" w="med" len="med"/>
              <a:tailEnd type="none" w="med" len="med"/>
            </a:ln>
            <a:effectLst/>
          </p:spPr>
        </p:cxnSp>
        <p:grpSp>
          <p:nvGrpSpPr>
            <p:cNvPr id="164" name="Group 14"/>
            <p:cNvGrpSpPr>
              <a:grpSpLocks/>
            </p:cNvGrpSpPr>
            <p:nvPr/>
          </p:nvGrpSpPr>
          <p:grpSpPr bwMode="auto">
            <a:xfrm>
              <a:off x="2995022" y="4631900"/>
              <a:ext cx="1355447" cy="266783"/>
              <a:chOff x="3264" y="1584"/>
              <a:chExt cx="2624" cy="288"/>
            </a:xfrm>
          </p:grpSpPr>
          <p:sp>
            <p:nvSpPr>
              <p:cNvPr id="166" name="Line 15"/>
              <p:cNvSpPr>
                <a:spLocks noChangeShapeType="1"/>
              </p:cNvSpPr>
              <p:nvPr/>
            </p:nvSpPr>
            <p:spPr bwMode="auto">
              <a:xfrm>
                <a:off x="3264" y="1857"/>
                <a:ext cx="288" cy="0"/>
              </a:xfrm>
              <a:prstGeom prst="line">
                <a:avLst/>
              </a:prstGeom>
              <a:noFill/>
              <a:ln w="28575">
                <a:solidFill>
                  <a:srgbClr val="4D4D4D"/>
                </a:solidFill>
                <a:round/>
                <a:headEnd/>
                <a:tailEnd/>
              </a:ln>
            </p:spPr>
            <p:txBody>
              <a:bodyPr/>
              <a:lstStyle/>
              <a:p>
                <a:endParaRPr lang="en-US" dirty="0"/>
              </a:p>
            </p:txBody>
          </p:sp>
          <p:sp>
            <p:nvSpPr>
              <p:cNvPr id="167" name="Line 16"/>
              <p:cNvSpPr>
                <a:spLocks noChangeShapeType="1"/>
              </p:cNvSpPr>
              <p:nvPr/>
            </p:nvSpPr>
            <p:spPr bwMode="auto">
              <a:xfrm>
                <a:off x="3519" y="1602"/>
                <a:ext cx="359" cy="0"/>
              </a:xfrm>
              <a:prstGeom prst="line">
                <a:avLst/>
              </a:prstGeom>
              <a:noFill/>
              <a:ln w="28575">
                <a:solidFill>
                  <a:srgbClr val="4D4D4D"/>
                </a:solidFill>
                <a:round/>
                <a:headEnd/>
                <a:tailEnd/>
              </a:ln>
            </p:spPr>
            <p:txBody>
              <a:bodyPr/>
              <a:lstStyle/>
              <a:p>
                <a:endParaRPr lang="en-US" dirty="0"/>
              </a:p>
            </p:txBody>
          </p:sp>
          <p:sp>
            <p:nvSpPr>
              <p:cNvPr id="168" name="Line 17"/>
              <p:cNvSpPr>
                <a:spLocks noChangeShapeType="1"/>
              </p:cNvSpPr>
              <p:nvPr/>
            </p:nvSpPr>
            <p:spPr bwMode="auto">
              <a:xfrm rot="16200000">
                <a:off x="3398" y="1724"/>
                <a:ext cx="283" cy="14"/>
              </a:xfrm>
              <a:prstGeom prst="line">
                <a:avLst/>
              </a:prstGeom>
              <a:noFill/>
              <a:ln w="28575">
                <a:solidFill>
                  <a:srgbClr val="4D4D4D"/>
                </a:solidFill>
                <a:round/>
                <a:headEnd/>
                <a:tailEnd/>
              </a:ln>
            </p:spPr>
            <p:txBody>
              <a:bodyPr/>
              <a:lstStyle/>
              <a:p>
                <a:endParaRPr lang="en-US" dirty="0"/>
              </a:p>
            </p:txBody>
          </p:sp>
          <p:sp>
            <p:nvSpPr>
              <p:cNvPr id="169" name="Line 18"/>
              <p:cNvSpPr>
                <a:spLocks noChangeShapeType="1"/>
              </p:cNvSpPr>
              <p:nvPr/>
            </p:nvSpPr>
            <p:spPr bwMode="auto">
              <a:xfrm rot="16200000">
                <a:off x="3711" y="1728"/>
                <a:ext cx="283" cy="5"/>
              </a:xfrm>
              <a:prstGeom prst="line">
                <a:avLst/>
              </a:prstGeom>
              <a:noFill/>
              <a:ln w="28575">
                <a:solidFill>
                  <a:srgbClr val="4D4D4D"/>
                </a:solidFill>
                <a:round/>
                <a:headEnd/>
                <a:tailEnd/>
              </a:ln>
            </p:spPr>
            <p:txBody>
              <a:bodyPr/>
              <a:lstStyle/>
              <a:p>
                <a:endParaRPr lang="en-US" dirty="0"/>
              </a:p>
            </p:txBody>
          </p:sp>
          <p:sp>
            <p:nvSpPr>
              <p:cNvPr id="170" name="Line 19"/>
              <p:cNvSpPr>
                <a:spLocks noChangeShapeType="1"/>
              </p:cNvSpPr>
              <p:nvPr/>
            </p:nvSpPr>
            <p:spPr bwMode="auto">
              <a:xfrm>
                <a:off x="3840" y="1857"/>
                <a:ext cx="288" cy="0"/>
              </a:xfrm>
              <a:prstGeom prst="line">
                <a:avLst/>
              </a:prstGeom>
              <a:noFill/>
              <a:ln w="28575">
                <a:solidFill>
                  <a:srgbClr val="4D4D4D"/>
                </a:solidFill>
                <a:round/>
                <a:headEnd/>
                <a:tailEnd/>
              </a:ln>
            </p:spPr>
            <p:txBody>
              <a:bodyPr/>
              <a:lstStyle/>
              <a:p>
                <a:endParaRPr lang="en-US" dirty="0"/>
              </a:p>
            </p:txBody>
          </p:sp>
          <p:sp>
            <p:nvSpPr>
              <p:cNvPr id="171" name="Line 20"/>
              <p:cNvSpPr>
                <a:spLocks noChangeShapeType="1"/>
              </p:cNvSpPr>
              <p:nvPr/>
            </p:nvSpPr>
            <p:spPr bwMode="auto">
              <a:xfrm>
                <a:off x="4128" y="1599"/>
                <a:ext cx="288" cy="0"/>
              </a:xfrm>
              <a:prstGeom prst="line">
                <a:avLst/>
              </a:prstGeom>
              <a:noFill/>
              <a:ln w="28575">
                <a:solidFill>
                  <a:srgbClr val="4D4D4D"/>
                </a:solidFill>
                <a:round/>
                <a:headEnd/>
                <a:tailEnd/>
              </a:ln>
            </p:spPr>
            <p:txBody>
              <a:bodyPr/>
              <a:lstStyle/>
              <a:p>
                <a:endParaRPr lang="en-US" dirty="0"/>
              </a:p>
            </p:txBody>
          </p:sp>
          <p:sp>
            <p:nvSpPr>
              <p:cNvPr id="172" name="Line 21"/>
              <p:cNvSpPr>
                <a:spLocks noChangeShapeType="1"/>
              </p:cNvSpPr>
              <p:nvPr/>
            </p:nvSpPr>
            <p:spPr bwMode="auto">
              <a:xfrm rot="-5400000">
                <a:off x="3984" y="1728"/>
                <a:ext cx="288" cy="0"/>
              </a:xfrm>
              <a:prstGeom prst="line">
                <a:avLst/>
              </a:prstGeom>
              <a:noFill/>
              <a:ln w="28575">
                <a:solidFill>
                  <a:srgbClr val="4D4D4D"/>
                </a:solidFill>
                <a:round/>
                <a:headEnd/>
                <a:tailEnd/>
              </a:ln>
            </p:spPr>
            <p:txBody>
              <a:bodyPr/>
              <a:lstStyle/>
              <a:p>
                <a:endParaRPr lang="en-US" dirty="0"/>
              </a:p>
            </p:txBody>
          </p:sp>
          <p:sp>
            <p:nvSpPr>
              <p:cNvPr id="173" name="Line 22"/>
              <p:cNvSpPr>
                <a:spLocks noChangeShapeType="1"/>
              </p:cNvSpPr>
              <p:nvPr/>
            </p:nvSpPr>
            <p:spPr bwMode="auto">
              <a:xfrm rot="-5400000">
                <a:off x="4272" y="1728"/>
                <a:ext cx="288" cy="0"/>
              </a:xfrm>
              <a:prstGeom prst="line">
                <a:avLst/>
              </a:prstGeom>
              <a:noFill/>
              <a:ln w="28575">
                <a:solidFill>
                  <a:srgbClr val="4D4D4D"/>
                </a:solidFill>
                <a:round/>
                <a:headEnd/>
                <a:tailEnd/>
              </a:ln>
            </p:spPr>
            <p:txBody>
              <a:bodyPr/>
              <a:lstStyle/>
              <a:p>
                <a:endParaRPr lang="en-US" dirty="0"/>
              </a:p>
            </p:txBody>
          </p:sp>
          <p:sp>
            <p:nvSpPr>
              <p:cNvPr id="174" name="Line 23"/>
              <p:cNvSpPr>
                <a:spLocks noChangeShapeType="1"/>
              </p:cNvSpPr>
              <p:nvPr/>
            </p:nvSpPr>
            <p:spPr bwMode="auto">
              <a:xfrm>
                <a:off x="4416" y="1857"/>
                <a:ext cx="288" cy="0"/>
              </a:xfrm>
              <a:prstGeom prst="line">
                <a:avLst/>
              </a:prstGeom>
              <a:noFill/>
              <a:ln w="28575">
                <a:solidFill>
                  <a:srgbClr val="4D4D4D"/>
                </a:solidFill>
                <a:round/>
                <a:headEnd/>
                <a:tailEnd/>
              </a:ln>
            </p:spPr>
            <p:txBody>
              <a:bodyPr/>
              <a:lstStyle/>
              <a:p>
                <a:endParaRPr lang="en-US" dirty="0"/>
              </a:p>
            </p:txBody>
          </p:sp>
          <p:sp>
            <p:nvSpPr>
              <p:cNvPr id="175" name="Line 24"/>
              <p:cNvSpPr>
                <a:spLocks noChangeShapeType="1"/>
              </p:cNvSpPr>
              <p:nvPr/>
            </p:nvSpPr>
            <p:spPr bwMode="auto">
              <a:xfrm>
                <a:off x="4704" y="1599"/>
                <a:ext cx="288" cy="0"/>
              </a:xfrm>
              <a:prstGeom prst="line">
                <a:avLst/>
              </a:prstGeom>
              <a:noFill/>
              <a:ln w="28575">
                <a:solidFill>
                  <a:srgbClr val="4D4D4D"/>
                </a:solidFill>
                <a:round/>
                <a:headEnd/>
                <a:tailEnd/>
              </a:ln>
            </p:spPr>
            <p:txBody>
              <a:bodyPr/>
              <a:lstStyle/>
              <a:p>
                <a:endParaRPr lang="en-US" dirty="0"/>
              </a:p>
            </p:txBody>
          </p:sp>
          <p:sp>
            <p:nvSpPr>
              <p:cNvPr id="176" name="Line 25"/>
              <p:cNvSpPr>
                <a:spLocks noChangeShapeType="1"/>
              </p:cNvSpPr>
              <p:nvPr/>
            </p:nvSpPr>
            <p:spPr bwMode="auto">
              <a:xfrm rot="-5400000">
                <a:off x="4560" y="1728"/>
                <a:ext cx="288" cy="0"/>
              </a:xfrm>
              <a:prstGeom prst="line">
                <a:avLst/>
              </a:prstGeom>
              <a:noFill/>
              <a:ln w="28575">
                <a:solidFill>
                  <a:srgbClr val="4D4D4D"/>
                </a:solidFill>
                <a:round/>
                <a:headEnd/>
                <a:tailEnd/>
              </a:ln>
            </p:spPr>
            <p:txBody>
              <a:bodyPr/>
              <a:lstStyle/>
              <a:p>
                <a:endParaRPr lang="en-US" dirty="0"/>
              </a:p>
            </p:txBody>
          </p:sp>
          <p:sp>
            <p:nvSpPr>
              <p:cNvPr id="177" name="Line 26"/>
              <p:cNvSpPr>
                <a:spLocks noChangeShapeType="1"/>
              </p:cNvSpPr>
              <p:nvPr/>
            </p:nvSpPr>
            <p:spPr bwMode="auto">
              <a:xfrm rot="-5400000">
                <a:off x="4848" y="1728"/>
                <a:ext cx="288" cy="0"/>
              </a:xfrm>
              <a:prstGeom prst="line">
                <a:avLst/>
              </a:prstGeom>
              <a:noFill/>
              <a:ln w="28575">
                <a:solidFill>
                  <a:srgbClr val="4D4D4D"/>
                </a:solidFill>
                <a:round/>
                <a:headEnd/>
                <a:tailEnd/>
              </a:ln>
            </p:spPr>
            <p:txBody>
              <a:bodyPr/>
              <a:lstStyle/>
              <a:p>
                <a:endParaRPr lang="en-US" dirty="0"/>
              </a:p>
            </p:txBody>
          </p:sp>
          <p:sp>
            <p:nvSpPr>
              <p:cNvPr id="178" name="Line 27"/>
              <p:cNvSpPr>
                <a:spLocks noChangeShapeType="1"/>
              </p:cNvSpPr>
              <p:nvPr/>
            </p:nvSpPr>
            <p:spPr bwMode="auto">
              <a:xfrm>
                <a:off x="4975" y="1857"/>
                <a:ext cx="323" cy="0"/>
              </a:xfrm>
              <a:prstGeom prst="line">
                <a:avLst/>
              </a:prstGeom>
              <a:noFill/>
              <a:ln w="28575">
                <a:solidFill>
                  <a:srgbClr val="4D4D4D"/>
                </a:solidFill>
                <a:round/>
                <a:headEnd/>
                <a:tailEnd/>
              </a:ln>
            </p:spPr>
            <p:txBody>
              <a:bodyPr/>
              <a:lstStyle/>
              <a:p>
                <a:endParaRPr lang="en-US" dirty="0"/>
              </a:p>
            </p:txBody>
          </p:sp>
          <p:sp>
            <p:nvSpPr>
              <p:cNvPr id="179" name="Line 28"/>
              <p:cNvSpPr>
                <a:spLocks noChangeShapeType="1"/>
              </p:cNvSpPr>
              <p:nvPr/>
            </p:nvSpPr>
            <p:spPr bwMode="auto">
              <a:xfrm>
                <a:off x="5271" y="1599"/>
                <a:ext cx="288" cy="0"/>
              </a:xfrm>
              <a:prstGeom prst="line">
                <a:avLst/>
              </a:prstGeom>
              <a:noFill/>
              <a:ln w="28575">
                <a:solidFill>
                  <a:srgbClr val="4D4D4D"/>
                </a:solidFill>
                <a:round/>
                <a:headEnd/>
                <a:tailEnd/>
              </a:ln>
            </p:spPr>
            <p:txBody>
              <a:bodyPr/>
              <a:lstStyle/>
              <a:p>
                <a:endParaRPr lang="en-US" dirty="0"/>
              </a:p>
            </p:txBody>
          </p:sp>
          <p:sp>
            <p:nvSpPr>
              <p:cNvPr id="180" name="Line 29"/>
              <p:cNvSpPr>
                <a:spLocks noChangeShapeType="1"/>
              </p:cNvSpPr>
              <p:nvPr/>
            </p:nvSpPr>
            <p:spPr bwMode="auto">
              <a:xfrm rot="16200000">
                <a:off x="5132" y="1727"/>
                <a:ext cx="286" cy="0"/>
              </a:xfrm>
              <a:prstGeom prst="line">
                <a:avLst/>
              </a:prstGeom>
              <a:noFill/>
              <a:ln w="28575">
                <a:solidFill>
                  <a:srgbClr val="4D4D4D"/>
                </a:solidFill>
                <a:round/>
                <a:headEnd/>
                <a:tailEnd/>
              </a:ln>
            </p:spPr>
            <p:txBody>
              <a:bodyPr/>
              <a:lstStyle/>
              <a:p>
                <a:endParaRPr lang="en-US" dirty="0"/>
              </a:p>
            </p:txBody>
          </p:sp>
          <p:sp>
            <p:nvSpPr>
              <p:cNvPr id="181" name="Line 30"/>
              <p:cNvSpPr>
                <a:spLocks noChangeShapeType="1"/>
              </p:cNvSpPr>
              <p:nvPr/>
            </p:nvSpPr>
            <p:spPr bwMode="auto">
              <a:xfrm rot="-5400000">
                <a:off x="5424" y="1728"/>
                <a:ext cx="288" cy="0"/>
              </a:xfrm>
              <a:prstGeom prst="line">
                <a:avLst/>
              </a:prstGeom>
              <a:noFill/>
              <a:ln w="28575">
                <a:solidFill>
                  <a:srgbClr val="4D4D4D"/>
                </a:solidFill>
                <a:round/>
                <a:headEnd/>
                <a:tailEnd/>
              </a:ln>
            </p:spPr>
            <p:txBody>
              <a:bodyPr/>
              <a:lstStyle/>
              <a:p>
                <a:endParaRPr lang="en-US" dirty="0"/>
              </a:p>
            </p:txBody>
          </p:sp>
          <p:sp>
            <p:nvSpPr>
              <p:cNvPr id="182" name="Line 31"/>
              <p:cNvSpPr>
                <a:spLocks noChangeShapeType="1"/>
              </p:cNvSpPr>
              <p:nvPr/>
            </p:nvSpPr>
            <p:spPr bwMode="auto">
              <a:xfrm flipV="1">
                <a:off x="5545" y="1857"/>
                <a:ext cx="343" cy="2"/>
              </a:xfrm>
              <a:prstGeom prst="line">
                <a:avLst/>
              </a:prstGeom>
              <a:noFill/>
              <a:ln w="28575">
                <a:solidFill>
                  <a:srgbClr val="4D4D4D"/>
                </a:solidFill>
                <a:round/>
                <a:headEnd/>
                <a:tailEnd/>
              </a:ln>
            </p:spPr>
            <p:txBody>
              <a:bodyPr/>
              <a:lstStyle/>
              <a:p>
                <a:endParaRPr lang="en-US" dirty="0"/>
              </a:p>
            </p:txBody>
          </p:sp>
        </p:grpSp>
        <p:sp>
          <p:nvSpPr>
            <p:cNvPr id="165" name="Line 68"/>
            <p:cNvSpPr>
              <a:spLocks noChangeShapeType="1"/>
            </p:cNvSpPr>
            <p:nvPr/>
          </p:nvSpPr>
          <p:spPr bwMode="auto">
            <a:xfrm>
              <a:off x="4019107" y="4245252"/>
              <a:ext cx="0" cy="1646334"/>
            </a:xfrm>
            <a:prstGeom prst="line">
              <a:avLst/>
            </a:prstGeom>
            <a:noFill/>
            <a:ln w="9525">
              <a:solidFill>
                <a:schemeClr val="tx1"/>
              </a:solidFill>
              <a:prstDash val="dash"/>
              <a:round/>
              <a:headEnd/>
              <a:tailEnd/>
            </a:ln>
          </p:spPr>
          <p:txBody>
            <a:bodyPr/>
            <a:lstStyle/>
            <a:p>
              <a:endParaRPr lang="en-US" dirty="0"/>
            </a:p>
          </p:txBody>
        </p:sp>
      </p:grpSp>
      <p:sp>
        <p:nvSpPr>
          <p:cNvPr id="7" name="Rectangle 6"/>
          <p:cNvSpPr/>
          <p:nvPr/>
        </p:nvSpPr>
        <p:spPr>
          <a:xfrm>
            <a:off x="6000101" y="4221179"/>
            <a:ext cx="6026799" cy="2031325"/>
          </a:xfrm>
          <a:prstGeom prst="rect">
            <a:avLst/>
          </a:prstGeom>
        </p:spPr>
        <p:txBody>
          <a:bodyPr wrap="square">
            <a:spAutoFit/>
          </a:bodyPr>
          <a:lstStyle/>
          <a:p>
            <a:r>
              <a:rPr lang="en-US" b="1" dirty="0"/>
              <a:t>Other challenges:</a:t>
            </a:r>
          </a:p>
          <a:p>
            <a:endParaRPr lang="en-US" b="1" dirty="0"/>
          </a:p>
          <a:p>
            <a:pPr marL="285750" indent="-285750">
              <a:buFont typeface="Arial" panose="020B0604020202020204" pitchFamily="34" charset="0"/>
              <a:buChar char="•"/>
            </a:pPr>
            <a:r>
              <a:rPr lang="en-US" dirty="0"/>
              <a:t>No noise reduction leading to high designer review time</a:t>
            </a:r>
          </a:p>
          <a:p>
            <a:pPr marL="285750" indent="-285750">
              <a:buFont typeface="Arial" panose="020B0604020202020204" pitchFamily="34" charset="0"/>
              <a:buChar char="•"/>
            </a:pPr>
            <a:r>
              <a:rPr lang="en-US" dirty="0"/>
              <a:t>No segregation of violations according to type of path</a:t>
            </a:r>
          </a:p>
          <a:p>
            <a:pPr marL="285750" indent="-285750">
              <a:buFont typeface="Arial" panose="020B0604020202020204" pitchFamily="34" charset="0"/>
              <a:buChar char="•"/>
            </a:pPr>
            <a:r>
              <a:rPr lang="en-US" dirty="0"/>
              <a:t>Runtime</a:t>
            </a:r>
          </a:p>
          <a:p>
            <a:pPr marL="285750" indent="-285750">
              <a:buFont typeface="Arial" panose="020B0604020202020204" pitchFamily="34" charset="0"/>
              <a:buChar char="•"/>
            </a:pPr>
            <a:r>
              <a:rPr lang="en-US" dirty="0"/>
              <a:t>No waiver application/backtracking inside the tool</a:t>
            </a:r>
          </a:p>
        </p:txBody>
      </p:sp>
      <p:grpSp>
        <p:nvGrpSpPr>
          <p:cNvPr id="297" name="Group 296"/>
          <p:cNvGrpSpPr/>
          <p:nvPr/>
        </p:nvGrpSpPr>
        <p:grpSpPr>
          <a:xfrm>
            <a:off x="639589" y="1782733"/>
            <a:ext cx="5121527" cy="1937191"/>
            <a:chOff x="626386" y="1897582"/>
            <a:chExt cx="5215616" cy="3665317"/>
          </a:xfrm>
        </p:grpSpPr>
        <p:sp>
          <p:nvSpPr>
            <p:cNvPr id="298" name="Line 9"/>
            <p:cNvSpPr>
              <a:spLocks noChangeShapeType="1"/>
            </p:cNvSpPr>
            <p:nvPr/>
          </p:nvSpPr>
          <p:spPr bwMode="auto">
            <a:xfrm>
              <a:off x="5293785" y="2879726"/>
              <a:ext cx="548217" cy="968375"/>
            </a:xfrm>
            <a:prstGeom prst="line">
              <a:avLst/>
            </a:prstGeom>
            <a:noFill/>
            <a:ln w="9525">
              <a:noFill/>
              <a:round/>
              <a:headEnd/>
              <a:tailEnd type="triangle" w="med" len="med"/>
            </a:ln>
          </p:spPr>
          <p:txBody>
            <a:bodyPr/>
            <a:lstStyle/>
            <a:p>
              <a:endParaRPr lang="en-US" dirty="0"/>
            </a:p>
          </p:txBody>
        </p:sp>
        <p:grpSp>
          <p:nvGrpSpPr>
            <p:cNvPr id="299" name="Group 474"/>
            <p:cNvGrpSpPr/>
            <p:nvPr/>
          </p:nvGrpSpPr>
          <p:grpSpPr>
            <a:xfrm>
              <a:off x="626386" y="1897582"/>
              <a:ext cx="4985441" cy="3665317"/>
              <a:chOff x="210138" y="1144381"/>
              <a:chExt cx="4125940" cy="2171313"/>
            </a:xfrm>
          </p:grpSpPr>
          <p:sp>
            <p:nvSpPr>
              <p:cNvPr id="300" name="Rectangle 299" descr="Dotted grid"/>
              <p:cNvSpPr>
                <a:spLocks noChangeArrowheads="1"/>
              </p:cNvSpPr>
              <p:nvPr/>
            </p:nvSpPr>
            <p:spPr bwMode="auto">
              <a:xfrm>
                <a:off x="210138" y="1885351"/>
                <a:ext cx="2120043" cy="1430343"/>
              </a:xfrm>
              <a:prstGeom prst="rect">
                <a:avLst/>
              </a:prstGeom>
              <a:pattFill prst="dotGrid">
                <a:fgClr>
                  <a:srgbClr val="C0C0C0"/>
                </a:fgClr>
                <a:bgClr>
                  <a:srgbClr val="FFFFFF"/>
                </a:bgClr>
              </a:pattFill>
              <a:ln w="38100" cmpd="dbl" algn="ctr">
                <a:solidFill>
                  <a:schemeClr val="bg2"/>
                </a:solidFill>
                <a:miter lim="800000"/>
                <a:headEnd/>
                <a:tailEnd/>
              </a:ln>
            </p:spPr>
            <p:txBody>
              <a:bodyPr wrap="none" anchor="ctr"/>
              <a:lstStyle/>
              <a:p>
                <a:endParaRPr lang="en-US" dirty="0"/>
              </a:p>
            </p:txBody>
          </p:sp>
          <p:sp>
            <p:nvSpPr>
              <p:cNvPr id="301" name="Text Box 10"/>
              <p:cNvSpPr txBox="1">
                <a:spLocks noChangeArrowheads="1"/>
              </p:cNvSpPr>
              <p:nvPr/>
            </p:nvSpPr>
            <p:spPr bwMode="auto">
              <a:xfrm>
                <a:off x="2584897" y="1144713"/>
                <a:ext cx="397985" cy="228600"/>
              </a:xfrm>
              <a:prstGeom prst="rect">
                <a:avLst/>
              </a:prstGeom>
              <a:noFill/>
              <a:ln w="9525" algn="ctr">
                <a:noFill/>
                <a:miter lim="800000"/>
                <a:headEnd/>
                <a:tailEnd/>
              </a:ln>
            </p:spPr>
            <p:txBody>
              <a:bodyPr wrap="none" anchor="ctr" anchorCtr="0">
                <a:noAutofit/>
              </a:bodyPr>
              <a:lstStyle/>
              <a:p>
                <a:pPr algn="r" eaLnBrk="1" hangingPunct="1">
                  <a:spcBef>
                    <a:spcPct val="20000"/>
                  </a:spcBef>
                </a:pPr>
                <a:r>
                  <a:rPr lang="en-US" sz="1100" dirty="0">
                    <a:solidFill>
                      <a:schemeClr val="tx1"/>
                    </a:solidFill>
                    <a:latin typeface="Arial" charset="0"/>
                  </a:rPr>
                  <a:t>clk_A</a:t>
                </a:r>
              </a:p>
            </p:txBody>
          </p:sp>
          <p:sp>
            <p:nvSpPr>
              <p:cNvPr id="302" name="Text Box 11"/>
              <p:cNvSpPr txBox="1">
                <a:spLocks noChangeArrowheads="1"/>
              </p:cNvSpPr>
              <p:nvPr/>
            </p:nvSpPr>
            <p:spPr bwMode="auto">
              <a:xfrm>
                <a:off x="2584897" y="1525713"/>
                <a:ext cx="397985" cy="228600"/>
              </a:xfrm>
              <a:prstGeom prst="rect">
                <a:avLst/>
              </a:prstGeom>
              <a:noFill/>
              <a:ln w="9525" algn="ctr">
                <a:noFill/>
                <a:miter lim="800000"/>
                <a:headEnd/>
                <a:tailEnd/>
              </a:ln>
            </p:spPr>
            <p:txBody>
              <a:bodyPr wrap="none" anchor="ctr" anchorCtr="0">
                <a:noAutofit/>
              </a:bodyPr>
              <a:lstStyle/>
              <a:p>
                <a:pPr algn="r" eaLnBrk="1" hangingPunct="1">
                  <a:spcBef>
                    <a:spcPct val="20000"/>
                  </a:spcBef>
                </a:pPr>
                <a:r>
                  <a:rPr lang="en-US" sz="1100" dirty="0">
                    <a:solidFill>
                      <a:schemeClr val="tx1"/>
                    </a:solidFill>
                    <a:latin typeface="Arial" charset="0"/>
                  </a:rPr>
                  <a:t>A</a:t>
                </a:r>
              </a:p>
            </p:txBody>
          </p:sp>
          <p:sp>
            <p:nvSpPr>
              <p:cNvPr id="303" name="Text Box 12"/>
              <p:cNvSpPr txBox="1">
                <a:spLocks noChangeArrowheads="1"/>
              </p:cNvSpPr>
              <p:nvPr/>
            </p:nvSpPr>
            <p:spPr bwMode="auto">
              <a:xfrm>
                <a:off x="2584897" y="1906713"/>
                <a:ext cx="397985" cy="228600"/>
              </a:xfrm>
              <a:prstGeom prst="rect">
                <a:avLst/>
              </a:prstGeom>
              <a:noFill/>
              <a:ln w="9525" algn="ctr">
                <a:noFill/>
                <a:miter lim="800000"/>
                <a:headEnd/>
                <a:tailEnd/>
              </a:ln>
            </p:spPr>
            <p:txBody>
              <a:bodyPr wrap="none" anchor="ctr" anchorCtr="0">
                <a:noAutofit/>
              </a:bodyPr>
              <a:lstStyle/>
              <a:p>
                <a:pPr algn="r" eaLnBrk="1" hangingPunct="1">
                  <a:spcBef>
                    <a:spcPct val="20000"/>
                  </a:spcBef>
                </a:pPr>
                <a:r>
                  <a:rPr lang="en-US" sz="1100" dirty="0">
                    <a:solidFill>
                      <a:schemeClr val="tx1"/>
                    </a:solidFill>
                    <a:latin typeface="Arial" charset="0"/>
                  </a:rPr>
                  <a:t>clk_B</a:t>
                </a:r>
              </a:p>
            </p:txBody>
          </p:sp>
          <p:grpSp>
            <p:nvGrpSpPr>
              <p:cNvPr id="305" name="Group 304"/>
              <p:cNvGrpSpPr>
                <a:grpSpLocks/>
              </p:cNvGrpSpPr>
              <p:nvPr/>
            </p:nvGrpSpPr>
            <p:grpSpPr bwMode="auto">
              <a:xfrm>
                <a:off x="2982697" y="1144381"/>
                <a:ext cx="1353381" cy="228803"/>
                <a:chOff x="3323" y="1578"/>
                <a:chExt cx="2620" cy="247"/>
              </a:xfrm>
            </p:grpSpPr>
            <p:sp>
              <p:nvSpPr>
                <p:cNvPr id="353" name="Line 15"/>
                <p:cNvSpPr>
                  <a:spLocks noChangeShapeType="1"/>
                </p:cNvSpPr>
                <p:nvPr/>
              </p:nvSpPr>
              <p:spPr bwMode="auto">
                <a:xfrm>
                  <a:off x="3323" y="1825"/>
                  <a:ext cx="154" cy="0"/>
                </a:xfrm>
                <a:prstGeom prst="line">
                  <a:avLst/>
                </a:prstGeom>
                <a:noFill/>
                <a:ln w="28575">
                  <a:solidFill>
                    <a:srgbClr val="4D4D4D"/>
                  </a:solidFill>
                  <a:round/>
                  <a:headEnd/>
                  <a:tailEnd/>
                </a:ln>
              </p:spPr>
              <p:txBody>
                <a:bodyPr/>
                <a:lstStyle/>
                <a:p>
                  <a:endParaRPr lang="en-US" dirty="0"/>
                </a:p>
              </p:txBody>
            </p:sp>
            <p:sp>
              <p:nvSpPr>
                <p:cNvPr id="354" name="Line 16"/>
                <p:cNvSpPr>
                  <a:spLocks noChangeShapeType="1"/>
                </p:cNvSpPr>
                <p:nvPr/>
              </p:nvSpPr>
              <p:spPr bwMode="auto">
                <a:xfrm>
                  <a:off x="3477" y="1578"/>
                  <a:ext cx="308" cy="0"/>
                </a:xfrm>
                <a:prstGeom prst="line">
                  <a:avLst/>
                </a:prstGeom>
                <a:noFill/>
                <a:ln w="28575">
                  <a:solidFill>
                    <a:srgbClr val="4D4D4D"/>
                  </a:solidFill>
                  <a:round/>
                  <a:headEnd/>
                  <a:tailEnd/>
                </a:ln>
              </p:spPr>
              <p:txBody>
                <a:bodyPr/>
                <a:lstStyle/>
                <a:p>
                  <a:endParaRPr lang="en-US" dirty="0"/>
                </a:p>
              </p:txBody>
            </p:sp>
            <p:sp>
              <p:nvSpPr>
                <p:cNvPr id="355" name="Line 17"/>
                <p:cNvSpPr>
                  <a:spLocks noChangeShapeType="1"/>
                </p:cNvSpPr>
                <p:nvPr/>
              </p:nvSpPr>
              <p:spPr bwMode="auto">
                <a:xfrm rot="16200000" flipV="1">
                  <a:off x="3354" y="1702"/>
                  <a:ext cx="247" cy="0"/>
                </a:xfrm>
                <a:prstGeom prst="line">
                  <a:avLst/>
                </a:prstGeom>
                <a:noFill/>
                <a:ln w="28575">
                  <a:solidFill>
                    <a:srgbClr val="4D4D4D"/>
                  </a:solidFill>
                  <a:round/>
                  <a:headEnd/>
                  <a:tailEnd/>
                </a:ln>
              </p:spPr>
              <p:txBody>
                <a:bodyPr/>
                <a:lstStyle/>
                <a:p>
                  <a:endParaRPr lang="en-US" dirty="0"/>
                </a:p>
              </p:txBody>
            </p:sp>
            <p:sp>
              <p:nvSpPr>
                <p:cNvPr id="356" name="Line 18"/>
                <p:cNvSpPr>
                  <a:spLocks noChangeShapeType="1"/>
                </p:cNvSpPr>
                <p:nvPr/>
              </p:nvSpPr>
              <p:spPr bwMode="auto">
                <a:xfrm rot="16200000">
                  <a:off x="3662" y="1702"/>
                  <a:ext cx="247" cy="0"/>
                </a:xfrm>
                <a:prstGeom prst="line">
                  <a:avLst/>
                </a:prstGeom>
                <a:noFill/>
                <a:ln w="28575">
                  <a:solidFill>
                    <a:srgbClr val="4D4D4D"/>
                  </a:solidFill>
                  <a:round/>
                  <a:headEnd/>
                  <a:tailEnd/>
                </a:ln>
              </p:spPr>
              <p:txBody>
                <a:bodyPr/>
                <a:lstStyle/>
                <a:p>
                  <a:endParaRPr lang="en-US" dirty="0"/>
                </a:p>
              </p:txBody>
            </p:sp>
            <p:sp>
              <p:nvSpPr>
                <p:cNvPr id="357" name="Line 19"/>
                <p:cNvSpPr>
                  <a:spLocks noChangeShapeType="1"/>
                </p:cNvSpPr>
                <p:nvPr/>
              </p:nvSpPr>
              <p:spPr bwMode="auto">
                <a:xfrm>
                  <a:off x="3786" y="1825"/>
                  <a:ext cx="308" cy="0"/>
                </a:xfrm>
                <a:prstGeom prst="line">
                  <a:avLst/>
                </a:prstGeom>
                <a:noFill/>
                <a:ln w="28575">
                  <a:solidFill>
                    <a:srgbClr val="4D4D4D"/>
                  </a:solidFill>
                  <a:round/>
                  <a:headEnd/>
                  <a:tailEnd/>
                </a:ln>
              </p:spPr>
              <p:txBody>
                <a:bodyPr/>
                <a:lstStyle/>
                <a:p>
                  <a:endParaRPr lang="en-US" dirty="0"/>
                </a:p>
              </p:txBody>
            </p:sp>
            <p:sp>
              <p:nvSpPr>
                <p:cNvPr id="358" name="Line 20"/>
                <p:cNvSpPr>
                  <a:spLocks noChangeShapeType="1"/>
                </p:cNvSpPr>
                <p:nvPr/>
              </p:nvSpPr>
              <p:spPr bwMode="auto">
                <a:xfrm>
                  <a:off x="4094" y="1578"/>
                  <a:ext cx="308" cy="0"/>
                </a:xfrm>
                <a:prstGeom prst="line">
                  <a:avLst/>
                </a:prstGeom>
                <a:noFill/>
                <a:ln w="28575">
                  <a:solidFill>
                    <a:srgbClr val="4D4D4D"/>
                  </a:solidFill>
                  <a:round/>
                  <a:headEnd/>
                  <a:tailEnd/>
                </a:ln>
              </p:spPr>
              <p:txBody>
                <a:bodyPr/>
                <a:lstStyle/>
                <a:p>
                  <a:endParaRPr lang="en-US" dirty="0"/>
                </a:p>
              </p:txBody>
            </p:sp>
            <p:sp>
              <p:nvSpPr>
                <p:cNvPr id="359" name="Line 21"/>
                <p:cNvSpPr>
                  <a:spLocks noChangeShapeType="1"/>
                </p:cNvSpPr>
                <p:nvPr/>
              </p:nvSpPr>
              <p:spPr bwMode="auto">
                <a:xfrm rot="16200000">
                  <a:off x="3970" y="1702"/>
                  <a:ext cx="247" cy="0"/>
                </a:xfrm>
                <a:prstGeom prst="line">
                  <a:avLst/>
                </a:prstGeom>
                <a:noFill/>
                <a:ln w="28575">
                  <a:solidFill>
                    <a:srgbClr val="4D4D4D"/>
                  </a:solidFill>
                  <a:round/>
                  <a:headEnd/>
                  <a:tailEnd/>
                </a:ln>
              </p:spPr>
              <p:txBody>
                <a:bodyPr/>
                <a:lstStyle/>
                <a:p>
                  <a:endParaRPr lang="en-US" dirty="0"/>
                </a:p>
              </p:txBody>
            </p:sp>
            <p:sp>
              <p:nvSpPr>
                <p:cNvPr id="360" name="Line 22"/>
                <p:cNvSpPr>
                  <a:spLocks noChangeShapeType="1"/>
                </p:cNvSpPr>
                <p:nvPr/>
              </p:nvSpPr>
              <p:spPr bwMode="auto">
                <a:xfrm rot="16200000">
                  <a:off x="4279" y="1702"/>
                  <a:ext cx="247" cy="0"/>
                </a:xfrm>
                <a:prstGeom prst="line">
                  <a:avLst/>
                </a:prstGeom>
                <a:noFill/>
                <a:ln w="28575">
                  <a:solidFill>
                    <a:srgbClr val="4D4D4D"/>
                  </a:solidFill>
                  <a:round/>
                  <a:headEnd/>
                  <a:tailEnd/>
                </a:ln>
              </p:spPr>
              <p:txBody>
                <a:bodyPr/>
                <a:lstStyle/>
                <a:p>
                  <a:endParaRPr lang="en-US" dirty="0"/>
                </a:p>
              </p:txBody>
            </p:sp>
            <p:sp>
              <p:nvSpPr>
                <p:cNvPr id="361" name="Line 23"/>
                <p:cNvSpPr>
                  <a:spLocks noChangeShapeType="1"/>
                </p:cNvSpPr>
                <p:nvPr/>
              </p:nvSpPr>
              <p:spPr bwMode="auto">
                <a:xfrm>
                  <a:off x="4402" y="1825"/>
                  <a:ext cx="308" cy="0"/>
                </a:xfrm>
                <a:prstGeom prst="line">
                  <a:avLst/>
                </a:prstGeom>
                <a:noFill/>
                <a:ln w="28575">
                  <a:solidFill>
                    <a:srgbClr val="4D4D4D"/>
                  </a:solidFill>
                  <a:round/>
                  <a:headEnd/>
                  <a:tailEnd/>
                </a:ln>
              </p:spPr>
              <p:txBody>
                <a:bodyPr/>
                <a:lstStyle/>
                <a:p>
                  <a:endParaRPr lang="en-US" dirty="0"/>
                </a:p>
              </p:txBody>
            </p:sp>
            <p:sp>
              <p:nvSpPr>
                <p:cNvPr id="362" name="Line 24"/>
                <p:cNvSpPr>
                  <a:spLocks noChangeShapeType="1"/>
                </p:cNvSpPr>
                <p:nvPr/>
              </p:nvSpPr>
              <p:spPr bwMode="auto">
                <a:xfrm flipV="1">
                  <a:off x="4710" y="1578"/>
                  <a:ext cx="308" cy="0"/>
                </a:xfrm>
                <a:prstGeom prst="line">
                  <a:avLst/>
                </a:prstGeom>
                <a:noFill/>
                <a:ln w="28575">
                  <a:solidFill>
                    <a:srgbClr val="4D4D4D"/>
                  </a:solidFill>
                  <a:round/>
                  <a:headEnd/>
                  <a:tailEnd/>
                </a:ln>
              </p:spPr>
              <p:txBody>
                <a:bodyPr/>
                <a:lstStyle/>
                <a:p>
                  <a:endParaRPr lang="en-US" dirty="0"/>
                </a:p>
              </p:txBody>
            </p:sp>
            <p:sp>
              <p:nvSpPr>
                <p:cNvPr id="363" name="Line 25"/>
                <p:cNvSpPr>
                  <a:spLocks noChangeShapeType="1"/>
                </p:cNvSpPr>
                <p:nvPr/>
              </p:nvSpPr>
              <p:spPr bwMode="auto">
                <a:xfrm rot="16200000">
                  <a:off x="4587" y="1702"/>
                  <a:ext cx="247" cy="0"/>
                </a:xfrm>
                <a:prstGeom prst="line">
                  <a:avLst/>
                </a:prstGeom>
                <a:noFill/>
                <a:ln w="28575">
                  <a:solidFill>
                    <a:srgbClr val="4D4D4D"/>
                  </a:solidFill>
                  <a:round/>
                  <a:headEnd/>
                  <a:tailEnd/>
                </a:ln>
              </p:spPr>
              <p:txBody>
                <a:bodyPr/>
                <a:lstStyle/>
                <a:p>
                  <a:endParaRPr lang="en-US" dirty="0"/>
                </a:p>
              </p:txBody>
            </p:sp>
            <p:sp>
              <p:nvSpPr>
                <p:cNvPr id="364" name="Line 26"/>
                <p:cNvSpPr>
                  <a:spLocks noChangeShapeType="1"/>
                </p:cNvSpPr>
                <p:nvPr/>
              </p:nvSpPr>
              <p:spPr bwMode="auto">
                <a:xfrm rot="16200000">
                  <a:off x="4895" y="1702"/>
                  <a:ext cx="247" cy="0"/>
                </a:xfrm>
                <a:prstGeom prst="line">
                  <a:avLst/>
                </a:prstGeom>
                <a:noFill/>
                <a:ln w="28575">
                  <a:solidFill>
                    <a:srgbClr val="4D4D4D"/>
                  </a:solidFill>
                  <a:round/>
                  <a:headEnd/>
                  <a:tailEnd/>
                </a:ln>
              </p:spPr>
              <p:txBody>
                <a:bodyPr/>
                <a:lstStyle/>
                <a:p>
                  <a:endParaRPr lang="en-US" dirty="0"/>
                </a:p>
              </p:txBody>
            </p:sp>
            <p:sp>
              <p:nvSpPr>
                <p:cNvPr id="365" name="Line 27"/>
                <p:cNvSpPr>
                  <a:spLocks noChangeShapeType="1"/>
                </p:cNvSpPr>
                <p:nvPr/>
              </p:nvSpPr>
              <p:spPr bwMode="auto">
                <a:xfrm>
                  <a:off x="5018" y="1825"/>
                  <a:ext cx="308" cy="0"/>
                </a:xfrm>
                <a:prstGeom prst="line">
                  <a:avLst/>
                </a:prstGeom>
                <a:noFill/>
                <a:ln w="28575">
                  <a:solidFill>
                    <a:srgbClr val="4D4D4D"/>
                  </a:solidFill>
                  <a:round/>
                  <a:headEnd/>
                  <a:tailEnd/>
                </a:ln>
              </p:spPr>
              <p:txBody>
                <a:bodyPr/>
                <a:lstStyle/>
                <a:p>
                  <a:endParaRPr lang="en-US" dirty="0"/>
                </a:p>
              </p:txBody>
            </p:sp>
            <p:sp>
              <p:nvSpPr>
                <p:cNvPr id="366" name="Line 28"/>
                <p:cNvSpPr>
                  <a:spLocks noChangeShapeType="1"/>
                </p:cNvSpPr>
                <p:nvPr/>
              </p:nvSpPr>
              <p:spPr bwMode="auto">
                <a:xfrm>
                  <a:off x="5327" y="1578"/>
                  <a:ext cx="308" cy="0"/>
                </a:xfrm>
                <a:prstGeom prst="line">
                  <a:avLst/>
                </a:prstGeom>
                <a:noFill/>
                <a:ln w="28575">
                  <a:solidFill>
                    <a:srgbClr val="4D4D4D"/>
                  </a:solidFill>
                  <a:round/>
                  <a:headEnd/>
                  <a:tailEnd/>
                </a:ln>
              </p:spPr>
              <p:txBody>
                <a:bodyPr/>
                <a:lstStyle/>
                <a:p>
                  <a:endParaRPr lang="en-US" dirty="0"/>
                </a:p>
              </p:txBody>
            </p:sp>
            <p:sp>
              <p:nvSpPr>
                <p:cNvPr id="367" name="Line 29"/>
                <p:cNvSpPr>
                  <a:spLocks noChangeShapeType="1"/>
                </p:cNvSpPr>
                <p:nvPr/>
              </p:nvSpPr>
              <p:spPr bwMode="auto">
                <a:xfrm rot="16200000">
                  <a:off x="5203" y="1702"/>
                  <a:ext cx="247" cy="0"/>
                </a:xfrm>
                <a:prstGeom prst="line">
                  <a:avLst/>
                </a:prstGeom>
                <a:noFill/>
                <a:ln w="28575">
                  <a:solidFill>
                    <a:srgbClr val="4D4D4D"/>
                  </a:solidFill>
                  <a:round/>
                  <a:headEnd/>
                  <a:tailEnd/>
                </a:ln>
              </p:spPr>
              <p:txBody>
                <a:bodyPr/>
                <a:lstStyle/>
                <a:p>
                  <a:endParaRPr lang="en-US" dirty="0"/>
                </a:p>
              </p:txBody>
            </p:sp>
            <p:sp>
              <p:nvSpPr>
                <p:cNvPr id="368" name="Line 30"/>
                <p:cNvSpPr>
                  <a:spLocks noChangeShapeType="1"/>
                </p:cNvSpPr>
                <p:nvPr/>
              </p:nvSpPr>
              <p:spPr bwMode="auto">
                <a:xfrm rot="16200000">
                  <a:off x="5511" y="1702"/>
                  <a:ext cx="247" cy="0"/>
                </a:xfrm>
                <a:prstGeom prst="line">
                  <a:avLst/>
                </a:prstGeom>
                <a:noFill/>
                <a:ln w="28575">
                  <a:solidFill>
                    <a:srgbClr val="4D4D4D"/>
                  </a:solidFill>
                  <a:round/>
                  <a:headEnd/>
                  <a:tailEnd/>
                </a:ln>
              </p:spPr>
              <p:txBody>
                <a:bodyPr/>
                <a:lstStyle/>
                <a:p>
                  <a:endParaRPr lang="en-US" dirty="0"/>
                </a:p>
              </p:txBody>
            </p:sp>
            <p:sp>
              <p:nvSpPr>
                <p:cNvPr id="369" name="Line 31"/>
                <p:cNvSpPr>
                  <a:spLocks noChangeShapeType="1"/>
                </p:cNvSpPr>
                <p:nvPr/>
              </p:nvSpPr>
              <p:spPr bwMode="auto">
                <a:xfrm>
                  <a:off x="5635" y="1825"/>
                  <a:ext cx="308" cy="0"/>
                </a:xfrm>
                <a:prstGeom prst="line">
                  <a:avLst/>
                </a:prstGeom>
                <a:noFill/>
                <a:ln w="28575">
                  <a:solidFill>
                    <a:srgbClr val="4D4D4D"/>
                  </a:solidFill>
                  <a:round/>
                  <a:headEnd/>
                  <a:tailEnd/>
                </a:ln>
              </p:spPr>
              <p:txBody>
                <a:bodyPr/>
                <a:lstStyle/>
                <a:p>
                  <a:endParaRPr lang="en-US" dirty="0"/>
                </a:p>
              </p:txBody>
            </p:sp>
          </p:grpSp>
          <p:sp>
            <p:nvSpPr>
              <p:cNvPr id="306" name="Line 32"/>
              <p:cNvSpPr>
                <a:spLocks noChangeShapeType="1"/>
              </p:cNvSpPr>
              <p:nvPr/>
            </p:nvSpPr>
            <p:spPr bwMode="auto">
              <a:xfrm>
                <a:off x="2982883" y="2135314"/>
                <a:ext cx="79597" cy="0"/>
              </a:xfrm>
              <a:prstGeom prst="line">
                <a:avLst/>
              </a:prstGeom>
              <a:noFill/>
              <a:ln w="28575">
                <a:solidFill>
                  <a:srgbClr val="4D4D4D"/>
                </a:solidFill>
                <a:round/>
                <a:headEnd/>
                <a:tailEnd/>
              </a:ln>
            </p:spPr>
            <p:txBody>
              <a:bodyPr/>
              <a:lstStyle/>
              <a:p>
                <a:endParaRPr lang="en-US" dirty="0"/>
              </a:p>
            </p:txBody>
          </p:sp>
          <p:grpSp>
            <p:nvGrpSpPr>
              <p:cNvPr id="307" name="Group 610"/>
              <p:cNvGrpSpPr/>
              <p:nvPr/>
            </p:nvGrpSpPr>
            <p:grpSpPr>
              <a:xfrm>
                <a:off x="3062478" y="1906713"/>
                <a:ext cx="397985" cy="228600"/>
                <a:chOff x="3062478" y="1906713"/>
                <a:chExt cx="397985" cy="228600"/>
              </a:xfrm>
            </p:grpSpPr>
            <p:sp>
              <p:nvSpPr>
                <p:cNvPr id="349" name="Line 33"/>
                <p:cNvSpPr>
                  <a:spLocks noChangeShapeType="1"/>
                </p:cNvSpPr>
                <p:nvPr/>
              </p:nvSpPr>
              <p:spPr bwMode="auto">
                <a:xfrm>
                  <a:off x="3062478" y="1906713"/>
                  <a:ext cx="202309" cy="0"/>
                </a:xfrm>
                <a:prstGeom prst="line">
                  <a:avLst/>
                </a:prstGeom>
                <a:noFill/>
                <a:ln w="28575">
                  <a:solidFill>
                    <a:srgbClr val="4D4D4D"/>
                  </a:solidFill>
                  <a:round/>
                  <a:headEnd/>
                  <a:tailEnd/>
                </a:ln>
              </p:spPr>
              <p:txBody>
                <a:bodyPr/>
                <a:lstStyle/>
                <a:p>
                  <a:endParaRPr lang="en-US" dirty="0"/>
                </a:p>
              </p:txBody>
            </p:sp>
            <p:sp>
              <p:nvSpPr>
                <p:cNvPr id="350" name="Line 34"/>
                <p:cNvSpPr>
                  <a:spLocks noChangeShapeType="1"/>
                </p:cNvSpPr>
                <p:nvPr/>
              </p:nvSpPr>
              <p:spPr bwMode="auto">
                <a:xfrm rot="16200000" flipV="1">
                  <a:off x="2948178" y="2021013"/>
                  <a:ext cx="228600" cy="0"/>
                </a:xfrm>
                <a:prstGeom prst="line">
                  <a:avLst/>
                </a:prstGeom>
                <a:noFill/>
                <a:ln w="28575">
                  <a:solidFill>
                    <a:srgbClr val="4D4D4D"/>
                  </a:solidFill>
                  <a:round/>
                  <a:headEnd/>
                  <a:tailEnd/>
                </a:ln>
              </p:spPr>
              <p:txBody>
                <a:bodyPr/>
                <a:lstStyle/>
                <a:p>
                  <a:endParaRPr lang="en-US" dirty="0"/>
                </a:p>
              </p:txBody>
            </p:sp>
            <p:sp>
              <p:nvSpPr>
                <p:cNvPr id="351" name="Line 35"/>
                <p:cNvSpPr>
                  <a:spLocks noChangeShapeType="1"/>
                </p:cNvSpPr>
                <p:nvPr/>
              </p:nvSpPr>
              <p:spPr bwMode="auto">
                <a:xfrm rot="16200000">
                  <a:off x="3150487" y="2021013"/>
                  <a:ext cx="228600" cy="0"/>
                </a:xfrm>
                <a:prstGeom prst="line">
                  <a:avLst/>
                </a:prstGeom>
                <a:noFill/>
                <a:ln w="28575">
                  <a:solidFill>
                    <a:srgbClr val="4D4D4D"/>
                  </a:solidFill>
                  <a:round/>
                  <a:headEnd/>
                  <a:tailEnd/>
                </a:ln>
              </p:spPr>
              <p:txBody>
                <a:bodyPr/>
                <a:lstStyle/>
                <a:p>
                  <a:endParaRPr lang="en-US" dirty="0"/>
                </a:p>
              </p:txBody>
            </p:sp>
            <p:sp>
              <p:nvSpPr>
                <p:cNvPr id="352" name="Line 36"/>
                <p:cNvSpPr>
                  <a:spLocks noChangeShapeType="1"/>
                </p:cNvSpPr>
                <p:nvPr/>
              </p:nvSpPr>
              <p:spPr bwMode="auto">
                <a:xfrm flipV="1">
                  <a:off x="3264787" y="2135313"/>
                  <a:ext cx="195676" cy="0"/>
                </a:xfrm>
                <a:prstGeom prst="line">
                  <a:avLst/>
                </a:prstGeom>
                <a:noFill/>
                <a:ln w="28575">
                  <a:solidFill>
                    <a:srgbClr val="4D4D4D"/>
                  </a:solidFill>
                  <a:round/>
                  <a:headEnd/>
                  <a:tailEnd/>
                </a:ln>
              </p:spPr>
              <p:txBody>
                <a:bodyPr/>
                <a:lstStyle/>
                <a:p>
                  <a:endParaRPr lang="en-US" dirty="0"/>
                </a:p>
              </p:txBody>
            </p:sp>
          </p:grpSp>
          <p:sp>
            <p:nvSpPr>
              <p:cNvPr id="308" name="Line 47"/>
              <p:cNvSpPr>
                <a:spLocks noChangeShapeType="1"/>
              </p:cNvSpPr>
              <p:nvPr/>
            </p:nvSpPr>
            <p:spPr bwMode="auto">
              <a:xfrm>
                <a:off x="3460463" y="1525713"/>
                <a:ext cx="0" cy="1219200"/>
              </a:xfrm>
              <a:prstGeom prst="line">
                <a:avLst/>
              </a:prstGeom>
              <a:noFill/>
              <a:ln w="9525">
                <a:solidFill>
                  <a:schemeClr val="tx1"/>
                </a:solidFill>
                <a:prstDash val="dash"/>
                <a:round/>
                <a:headEnd/>
                <a:tailEnd/>
              </a:ln>
            </p:spPr>
            <p:txBody>
              <a:bodyPr/>
              <a:lstStyle/>
              <a:p>
                <a:endParaRPr lang="en-US" dirty="0"/>
              </a:p>
            </p:txBody>
          </p:sp>
          <p:sp>
            <p:nvSpPr>
              <p:cNvPr id="309" name="Line 48"/>
              <p:cNvSpPr>
                <a:spLocks noChangeShapeType="1"/>
              </p:cNvSpPr>
              <p:nvPr/>
            </p:nvSpPr>
            <p:spPr bwMode="auto">
              <a:xfrm flipH="1">
                <a:off x="3901563" y="1525713"/>
                <a:ext cx="1" cy="1219200"/>
              </a:xfrm>
              <a:prstGeom prst="line">
                <a:avLst/>
              </a:prstGeom>
              <a:noFill/>
              <a:ln w="9525">
                <a:solidFill>
                  <a:schemeClr val="tx1"/>
                </a:solidFill>
                <a:prstDash val="dash"/>
                <a:round/>
                <a:headEnd/>
                <a:tailEnd/>
              </a:ln>
            </p:spPr>
            <p:txBody>
              <a:bodyPr/>
              <a:lstStyle/>
              <a:p>
                <a:endParaRPr lang="en-US" dirty="0"/>
              </a:p>
            </p:txBody>
          </p:sp>
          <p:sp>
            <p:nvSpPr>
              <p:cNvPr id="310" name="Line 49"/>
              <p:cNvSpPr>
                <a:spLocks noChangeShapeType="1"/>
              </p:cNvSpPr>
              <p:nvPr/>
            </p:nvSpPr>
            <p:spPr bwMode="auto">
              <a:xfrm flipH="1">
                <a:off x="3062479" y="1525713"/>
                <a:ext cx="1" cy="1219200"/>
              </a:xfrm>
              <a:prstGeom prst="line">
                <a:avLst/>
              </a:prstGeom>
              <a:noFill/>
              <a:ln w="9525">
                <a:solidFill>
                  <a:schemeClr val="tx1"/>
                </a:solidFill>
                <a:prstDash val="dash"/>
                <a:round/>
                <a:headEnd/>
                <a:tailEnd/>
              </a:ln>
            </p:spPr>
            <p:txBody>
              <a:bodyPr/>
              <a:lstStyle/>
              <a:p>
                <a:endParaRPr lang="en-US" dirty="0"/>
              </a:p>
            </p:txBody>
          </p:sp>
          <p:sp>
            <p:nvSpPr>
              <p:cNvPr id="311" name="Line 50"/>
              <p:cNvSpPr>
                <a:spLocks noChangeShapeType="1"/>
              </p:cNvSpPr>
              <p:nvPr/>
            </p:nvSpPr>
            <p:spPr bwMode="auto">
              <a:xfrm>
                <a:off x="2982881" y="1754314"/>
                <a:ext cx="159195" cy="0"/>
              </a:xfrm>
              <a:prstGeom prst="line">
                <a:avLst/>
              </a:prstGeom>
              <a:noFill/>
              <a:ln w="28575">
                <a:solidFill>
                  <a:srgbClr val="000099"/>
                </a:solidFill>
                <a:round/>
                <a:headEnd/>
                <a:tailEnd/>
              </a:ln>
            </p:spPr>
            <p:txBody>
              <a:bodyPr/>
              <a:lstStyle/>
              <a:p>
                <a:endParaRPr lang="en-US" dirty="0"/>
              </a:p>
            </p:txBody>
          </p:sp>
          <p:sp>
            <p:nvSpPr>
              <p:cNvPr id="312" name="Line 51"/>
              <p:cNvSpPr>
                <a:spLocks noChangeShapeType="1"/>
              </p:cNvSpPr>
              <p:nvPr/>
            </p:nvSpPr>
            <p:spPr bwMode="auto">
              <a:xfrm>
                <a:off x="3142073" y="1524584"/>
                <a:ext cx="238628" cy="464"/>
              </a:xfrm>
              <a:prstGeom prst="line">
                <a:avLst/>
              </a:prstGeom>
              <a:noFill/>
              <a:ln w="28575">
                <a:solidFill>
                  <a:srgbClr val="000099"/>
                </a:solidFill>
                <a:round/>
                <a:headEnd/>
                <a:tailEnd/>
              </a:ln>
            </p:spPr>
            <p:txBody>
              <a:bodyPr/>
              <a:lstStyle/>
              <a:p>
                <a:endParaRPr lang="en-US" dirty="0"/>
              </a:p>
            </p:txBody>
          </p:sp>
          <p:sp>
            <p:nvSpPr>
              <p:cNvPr id="313" name="Line 52"/>
              <p:cNvSpPr>
                <a:spLocks noChangeShapeType="1"/>
              </p:cNvSpPr>
              <p:nvPr/>
            </p:nvSpPr>
            <p:spPr bwMode="auto">
              <a:xfrm rot="16200000" flipV="1">
                <a:off x="3027609" y="1639846"/>
                <a:ext cx="228933" cy="1"/>
              </a:xfrm>
              <a:prstGeom prst="line">
                <a:avLst/>
              </a:prstGeom>
              <a:noFill/>
              <a:ln w="28575">
                <a:solidFill>
                  <a:srgbClr val="000099"/>
                </a:solidFill>
                <a:round/>
                <a:headEnd/>
                <a:tailEnd/>
              </a:ln>
            </p:spPr>
            <p:txBody>
              <a:bodyPr/>
              <a:lstStyle/>
              <a:p>
                <a:endParaRPr lang="en-US" dirty="0"/>
              </a:p>
            </p:txBody>
          </p:sp>
          <p:sp>
            <p:nvSpPr>
              <p:cNvPr id="314" name="Line 53"/>
              <p:cNvSpPr>
                <a:spLocks noChangeShapeType="1"/>
              </p:cNvSpPr>
              <p:nvPr/>
            </p:nvSpPr>
            <p:spPr bwMode="auto">
              <a:xfrm flipV="1">
                <a:off x="3380866" y="1754313"/>
                <a:ext cx="955164" cy="0"/>
              </a:xfrm>
              <a:prstGeom prst="line">
                <a:avLst/>
              </a:prstGeom>
              <a:noFill/>
              <a:ln w="28575">
                <a:solidFill>
                  <a:srgbClr val="000099"/>
                </a:solidFill>
                <a:round/>
                <a:headEnd/>
                <a:tailEnd/>
              </a:ln>
            </p:spPr>
            <p:txBody>
              <a:bodyPr/>
              <a:lstStyle/>
              <a:p>
                <a:endParaRPr lang="en-US" dirty="0"/>
              </a:p>
            </p:txBody>
          </p:sp>
          <p:sp>
            <p:nvSpPr>
              <p:cNvPr id="315" name="Line 54"/>
              <p:cNvSpPr>
                <a:spLocks noChangeShapeType="1"/>
              </p:cNvSpPr>
              <p:nvPr/>
            </p:nvSpPr>
            <p:spPr bwMode="auto">
              <a:xfrm rot="5400000" flipH="1">
                <a:off x="3266153" y="1639599"/>
                <a:ext cx="229265" cy="162"/>
              </a:xfrm>
              <a:prstGeom prst="line">
                <a:avLst/>
              </a:prstGeom>
              <a:noFill/>
              <a:ln w="28575">
                <a:solidFill>
                  <a:srgbClr val="000099"/>
                </a:solidFill>
                <a:round/>
                <a:headEnd/>
                <a:tailEnd/>
              </a:ln>
            </p:spPr>
            <p:txBody>
              <a:bodyPr/>
              <a:lstStyle/>
              <a:p>
                <a:endParaRPr lang="en-US" dirty="0"/>
              </a:p>
            </p:txBody>
          </p:sp>
          <p:sp>
            <p:nvSpPr>
              <p:cNvPr id="316" name="AutoShape 67"/>
              <p:cNvSpPr>
                <a:spLocks noChangeArrowheads="1"/>
              </p:cNvSpPr>
              <p:nvPr/>
            </p:nvSpPr>
            <p:spPr bwMode="auto">
              <a:xfrm>
                <a:off x="2345844" y="2250021"/>
                <a:ext cx="239053" cy="563404"/>
              </a:xfrm>
              <a:prstGeom prst="rightArrow">
                <a:avLst>
                  <a:gd name="adj1" fmla="val 62484"/>
                  <a:gd name="adj2" fmla="val 45275"/>
                </a:avLst>
              </a:prstGeom>
              <a:solidFill>
                <a:schemeClr val="bg2"/>
              </a:solidFill>
              <a:ln w="9525" algn="ctr">
                <a:noFill/>
                <a:miter lim="800000"/>
                <a:headEnd/>
                <a:tailEnd/>
              </a:ln>
            </p:spPr>
            <p:txBody>
              <a:bodyPr wrap="none" anchor="ctr"/>
              <a:lstStyle/>
              <a:p>
                <a:endParaRPr lang="en-US" dirty="0"/>
              </a:p>
            </p:txBody>
          </p:sp>
          <p:sp>
            <p:nvSpPr>
              <p:cNvPr id="317" name="Line 68"/>
              <p:cNvSpPr>
                <a:spLocks noChangeShapeType="1"/>
              </p:cNvSpPr>
              <p:nvPr/>
            </p:nvSpPr>
            <p:spPr bwMode="auto">
              <a:xfrm>
                <a:off x="4256431" y="1525713"/>
                <a:ext cx="1" cy="1219200"/>
              </a:xfrm>
              <a:prstGeom prst="line">
                <a:avLst/>
              </a:prstGeom>
              <a:noFill/>
              <a:ln w="9525">
                <a:solidFill>
                  <a:schemeClr val="tx1"/>
                </a:solidFill>
                <a:prstDash val="dash"/>
                <a:round/>
                <a:headEnd/>
                <a:tailEnd/>
              </a:ln>
            </p:spPr>
            <p:txBody>
              <a:bodyPr/>
              <a:lstStyle/>
              <a:p>
                <a:endParaRPr lang="en-US" dirty="0"/>
              </a:p>
            </p:txBody>
          </p:sp>
          <p:sp>
            <p:nvSpPr>
              <p:cNvPr id="318" name="Text Box 89"/>
              <p:cNvSpPr txBox="1">
                <a:spLocks noChangeArrowheads="1"/>
              </p:cNvSpPr>
              <p:nvPr/>
            </p:nvSpPr>
            <p:spPr bwMode="auto">
              <a:xfrm>
                <a:off x="1833428" y="2055614"/>
                <a:ext cx="202443" cy="215444"/>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latin typeface="Arial" charset="0"/>
                  </a:rPr>
                  <a:t>C</a:t>
                </a:r>
              </a:p>
            </p:txBody>
          </p:sp>
          <p:sp>
            <p:nvSpPr>
              <p:cNvPr id="319" name="Text Box 91"/>
              <p:cNvSpPr txBox="1">
                <a:spLocks noChangeArrowheads="1"/>
              </p:cNvSpPr>
              <p:nvPr/>
            </p:nvSpPr>
            <p:spPr bwMode="auto">
              <a:xfrm>
                <a:off x="326739" y="1225413"/>
                <a:ext cx="144725" cy="369332"/>
              </a:xfrm>
              <a:prstGeom prst="rect">
                <a:avLst/>
              </a:prstGeom>
              <a:noFill/>
              <a:ln w="9525" algn="ctr">
                <a:noFill/>
                <a:miter lim="800000"/>
                <a:headEnd/>
                <a:tailEnd/>
              </a:ln>
              <a:effectLst/>
            </p:spPr>
            <p:txBody>
              <a:bodyPr wrap="none">
                <a:spAutoFit/>
              </a:bodyPr>
              <a:lstStyle/>
              <a:p>
                <a:pPr algn="l" eaLnBrk="1" hangingPunct="1">
                  <a:spcBef>
                    <a:spcPct val="20000"/>
                  </a:spcBef>
                  <a:defRPr/>
                </a:pPr>
                <a:endParaRPr lang="en-US" b="1" dirty="0">
                  <a:solidFill>
                    <a:schemeClr val="tx1"/>
                  </a:solidFill>
                  <a:effectLst>
                    <a:outerShdw blurRad="38100" dist="38100" dir="2700000" algn="tl">
                      <a:srgbClr val="C0C0C0"/>
                    </a:outerShdw>
                  </a:effectLst>
                  <a:latin typeface="Arial" pitchFamily="34" charset="0"/>
                </a:endParaRPr>
              </a:p>
            </p:txBody>
          </p:sp>
          <p:grpSp>
            <p:nvGrpSpPr>
              <p:cNvPr id="320" name="Group 495"/>
              <p:cNvGrpSpPr/>
              <p:nvPr/>
            </p:nvGrpSpPr>
            <p:grpSpPr>
              <a:xfrm>
                <a:off x="210138" y="2025700"/>
                <a:ext cx="1639636" cy="988946"/>
                <a:chOff x="210138" y="2025700"/>
                <a:chExt cx="1639636" cy="988946"/>
              </a:xfrm>
            </p:grpSpPr>
            <p:sp>
              <p:nvSpPr>
                <p:cNvPr id="334" name="Rectangle 7"/>
                <p:cNvSpPr>
                  <a:spLocks noChangeArrowheads="1"/>
                </p:cNvSpPr>
                <p:nvPr/>
              </p:nvSpPr>
              <p:spPr bwMode="auto">
                <a:xfrm>
                  <a:off x="1558573" y="2110897"/>
                  <a:ext cx="220561" cy="441439"/>
                </a:xfrm>
                <a:prstGeom prst="rect">
                  <a:avLst/>
                </a:prstGeom>
                <a:solidFill>
                  <a:srgbClr val="FFC00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335" name="Line 70"/>
                <p:cNvSpPr>
                  <a:spLocks noChangeShapeType="1"/>
                </p:cNvSpPr>
                <p:nvPr/>
              </p:nvSpPr>
              <p:spPr bwMode="auto">
                <a:xfrm flipH="1">
                  <a:off x="481410" y="2236255"/>
                  <a:ext cx="1083005" cy="126"/>
                </a:xfrm>
                <a:prstGeom prst="line">
                  <a:avLst/>
                </a:prstGeom>
                <a:noFill/>
                <a:ln w="28575">
                  <a:solidFill>
                    <a:srgbClr val="777777"/>
                  </a:solidFill>
                  <a:round/>
                  <a:headEnd/>
                  <a:tailEnd/>
                </a:ln>
              </p:spPr>
              <p:txBody>
                <a:bodyPr/>
                <a:lstStyle/>
                <a:p>
                  <a:endParaRPr lang="en-US" dirty="0"/>
                </a:p>
              </p:txBody>
            </p:sp>
            <p:sp>
              <p:nvSpPr>
                <p:cNvPr id="336" name="Line 71"/>
                <p:cNvSpPr>
                  <a:spLocks noChangeShapeType="1"/>
                </p:cNvSpPr>
                <p:nvPr/>
              </p:nvSpPr>
              <p:spPr bwMode="auto">
                <a:xfrm flipH="1">
                  <a:off x="481411" y="2816683"/>
                  <a:ext cx="87252" cy="0"/>
                </a:xfrm>
                <a:prstGeom prst="line">
                  <a:avLst/>
                </a:prstGeom>
                <a:noFill/>
                <a:ln w="28575">
                  <a:solidFill>
                    <a:srgbClr val="777777"/>
                  </a:solidFill>
                  <a:round/>
                  <a:headEnd/>
                  <a:tailEnd/>
                </a:ln>
              </p:spPr>
              <p:txBody>
                <a:bodyPr/>
                <a:lstStyle/>
                <a:p>
                  <a:endParaRPr lang="en-US" dirty="0"/>
                </a:p>
              </p:txBody>
            </p:sp>
            <p:sp>
              <p:nvSpPr>
                <p:cNvPr id="337" name="Line 72"/>
                <p:cNvSpPr>
                  <a:spLocks noChangeShapeType="1"/>
                </p:cNvSpPr>
                <p:nvPr/>
              </p:nvSpPr>
              <p:spPr bwMode="auto">
                <a:xfrm flipH="1" flipV="1">
                  <a:off x="1482426" y="2395446"/>
                  <a:ext cx="0" cy="421237"/>
                </a:xfrm>
                <a:prstGeom prst="line">
                  <a:avLst/>
                </a:prstGeom>
                <a:noFill/>
                <a:ln w="28575">
                  <a:solidFill>
                    <a:srgbClr val="777777"/>
                  </a:solidFill>
                  <a:round/>
                  <a:headEnd/>
                  <a:tailEnd/>
                </a:ln>
              </p:spPr>
              <p:txBody>
                <a:bodyPr/>
                <a:lstStyle/>
                <a:p>
                  <a:endParaRPr lang="en-US" dirty="0"/>
                </a:p>
              </p:txBody>
            </p:sp>
            <p:sp>
              <p:nvSpPr>
                <p:cNvPr id="338" name="Rectangle 74"/>
                <p:cNvSpPr>
                  <a:spLocks noChangeArrowheads="1"/>
                </p:cNvSpPr>
                <p:nvPr/>
              </p:nvSpPr>
              <p:spPr bwMode="auto">
                <a:xfrm>
                  <a:off x="644811" y="2103112"/>
                  <a:ext cx="184913" cy="449225"/>
                </a:xfrm>
                <a:prstGeom prst="rect">
                  <a:avLst/>
                </a:prstGeom>
                <a:solidFill>
                  <a:srgbClr val="00B0F0"/>
                </a:solidFill>
                <a:ln w="28575">
                  <a:solidFill>
                    <a:srgbClr val="5F5F5F"/>
                  </a:solidFill>
                  <a:miter lim="800000"/>
                  <a:headEnd type="none" w="sm" len="sm"/>
                  <a:tailEnd type="none" w="sm" len="sm"/>
                </a:ln>
              </p:spPr>
              <p:txBody>
                <a:bodyPr wrap="square" anchor="ctr">
                  <a:spAutoFit/>
                </a:bodyPr>
                <a:lstStyle/>
                <a:p>
                  <a:endParaRPr lang="en-US" dirty="0"/>
                </a:p>
              </p:txBody>
            </p:sp>
            <p:sp>
              <p:nvSpPr>
                <p:cNvPr id="339" name="Text Box 76"/>
                <p:cNvSpPr txBox="1">
                  <a:spLocks noChangeArrowheads="1"/>
                </p:cNvSpPr>
                <p:nvPr/>
              </p:nvSpPr>
              <p:spPr bwMode="auto">
                <a:xfrm>
                  <a:off x="210138" y="2753036"/>
                  <a:ext cx="415937" cy="261610"/>
                </a:xfrm>
                <a:prstGeom prst="rect">
                  <a:avLst/>
                </a:prstGeom>
                <a:noFill/>
                <a:ln w="9525" algn="ctr">
                  <a:noFill/>
                  <a:miter lim="800000"/>
                  <a:headEnd/>
                  <a:tailEnd/>
                </a:ln>
              </p:spPr>
              <p:txBody>
                <a:bodyPr wrap="none">
                  <a:spAutoFit/>
                </a:bodyPr>
                <a:lstStyle/>
                <a:p>
                  <a:pPr eaLnBrk="1" hangingPunct="1">
                    <a:spcBef>
                      <a:spcPct val="20000"/>
                    </a:spcBef>
                  </a:pPr>
                  <a:r>
                    <a:rPr lang="en-US" sz="1100" dirty="0">
                      <a:solidFill>
                        <a:schemeClr val="tx1"/>
                      </a:solidFill>
                      <a:latin typeface="Arial" charset="0"/>
                    </a:rPr>
                    <a:t>clk_A</a:t>
                  </a:r>
                </a:p>
              </p:txBody>
            </p:sp>
            <p:sp>
              <p:nvSpPr>
                <p:cNvPr id="340" name="Text Box 77"/>
                <p:cNvSpPr txBox="1">
                  <a:spLocks noChangeArrowheads="1"/>
                </p:cNvSpPr>
                <p:nvPr/>
              </p:nvSpPr>
              <p:spPr bwMode="auto">
                <a:xfrm>
                  <a:off x="309111" y="2090704"/>
                  <a:ext cx="202443" cy="215444"/>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latin typeface="Arial" charset="0"/>
                    </a:rPr>
                    <a:t>D</a:t>
                  </a:r>
                </a:p>
              </p:txBody>
            </p:sp>
            <p:sp>
              <p:nvSpPr>
                <p:cNvPr id="341" name="Line 81"/>
                <p:cNvSpPr>
                  <a:spLocks noChangeShapeType="1"/>
                </p:cNvSpPr>
                <p:nvPr/>
              </p:nvSpPr>
              <p:spPr bwMode="auto">
                <a:xfrm flipH="1">
                  <a:off x="1482426" y="2395446"/>
                  <a:ext cx="76147" cy="0"/>
                </a:xfrm>
                <a:prstGeom prst="line">
                  <a:avLst/>
                </a:prstGeom>
                <a:noFill/>
                <a:ln w="28575">
                  <a:solidFill>
                    <a:srgbClr val="777777"/>
                  </a:solidFill>
                  <a:round/>
                  <a:headEnd/>
                  <a:tailEnd/>
                </a:ln>
              </p:spPr>
              <p:txBody>
                <a:bodyPr/>
                <a:lstStyle/>
                <a:p>
                  <a:endParaRPr lang="en-US" dirty="0"/>
                </a:p>
              </p:txBody>
            </p:sp>
            <p:sp>
              <p:nvSpPr>
                <p:cNvPr id="342" name="Line 82"/>
                <p:cNvSpPr>
                  <a:spLocks noChangeShapeType="1"/>
                </p:cNvSpPr>
                <p:nvPr/>
              </p:nvSpPr>
              <p:spPr bwMode="auto">
                <a:xfrm flipH="1">
                  <a:off x="1025544" y="2816683"/>
                  <a:ext cx="456881" cy="0"/>
                </a:xfrm>
                <a:prstGeom prst="line">
                  <a:avLst/>
                </a:prstGeom>
                <a:noFill/>
                <a:ln w="28575">
                  <a:solidFill>
                    <a:srgbClr val="777777"/>
                  </a:solidFill>
                  <a:round/>
                  <a:headEnd/>
                  <a:tailEnd/>
                </a:ln>
              </p:spPr>
              <p:txBody>
                <a:bodyPr/>
                <a:lstStyle/>
                <a:p>
                  <a:endParaRPr lang="en-US" dirty="0"/>
                </a:p>
              </p:txBody>
            </p:sp>
            <p:sp>
              <p:nvSpPr>
                <p:cNvPr id="343" name="Line 85"/>
                <p:cNvSpPr>
                  <a:spLocks noChangeShapeType="1"/>
                </p:cNvSpPr>
                <p:nvPr/>
              </p:nvSpPr>
              <p:spPr bwMode="auto">
                <a:xfrm flipH="1" flipV="1">
                  <a:off x="568663" y="2395446"/>
                  <a:ext cx="0" cy="421237"/>
                </a:xfrm>
                <a:prstGeom prst="line">
                  <a:avLst/>
                </a:prstGeom>
                <a:noFill/>
                <a:ln w="28575">
                  <a:solidFill>
                    <a:srgbClr val="777777"/>
                  </a:solidFill>
                  <a:round/>
                  <a:headEnd/>
                  <a:tailEnd/>
                </a:ln>
              </p:spPr>
              <p:txBody>
                <a:bodyPr/>
                <a:lstStyle/>
                <a:p>
                  <a:endParaRPr lang="en-US" dirty="0"/>
                </a:p>
              </p:txBody>
            </p:sp>
            <p:sp>
              <p:nvSpPr>
                <p:cNvPr id="344" name="Line 86"/>
                <p:cNvSpPr>
                  <a:spLocks noChangeShapeType="1"/>
                </p:cNvSpPr>
                <p:nvPr/>
              </p:nvSpPr>
              <p:spPr bwMode="auto">
                <a:xfrm flipH="1">
                  <a:off x="568663" y="2400712"/>
                  <a:ext cx="76147" cy="0"/>
                </a:xfrm>
                <a:prstGeom prst="line">
                  <a:avLst/>
                </a:prstGeom>
                <a:noFill/>
                <a:ln w="28575">
                  <a:solidFill>
                    <a:srgbClr val="777777"/>
                  </a:solidFill>
                  <a:round/>
                  <a:headEnd/>
                  <a:tailEnd/>
                </a:ln>
              </p:spPr>
              <p:txBody>
                <a:bodyPr/>
                <a:lstStyle/>
                <a:p>
                  <a:endParaRPr lang="en-US" dirty="0"/>
                </a:p>
              </p:txBody>
            </p:sp>
            <p:sp>
              <p:nvSpPr>
                <p:cNvPr id="345" name="Text Box 87"/>
                <p:cNvSpPr txBox="1">
                  <a:spLocks noChangeArrowheads="1"/>
                </p:cNvSpPr>
                <p:nvPr/>
              </p:nvSpPr>
              <p:spPr bwMode="auto">
                <a:xfrm>
                  <a:off x="734342" y="2753036"/>
                  <a:ext cx="415937" cy="261610"/>
                </a:xfrm>
                <a:prstGeom prst="rect">
                  <a:avLst/>
                </a:prstGeom>
                <a:noFill/>
                <a:ln w="9525" algn="ctr">
                  <a:noFill/>
                  <a:miter lim="800000"/>
                  <a:headEnd/>
                  <a:tailEnd/>
                </a:ln>
              </p:spPr>
              <p:txBody>
                <a:bodyPr wrap="none">
                  <a:spAutoFit/>
                </a:bodyPr>
                <a:lstStyle/>
                <a:p>
                  <a:pPr eaLnBrk="1" hangingPunct="1">
                    <a:spcBef>
                      <a:spcPct val="20000"/>
                    </a:spcBef>
                  </a:pPr>
                  <a:r>
                    <a:rPr lang="en-US" sz="1100" dirty="0">
                      <a:solidFill>
                        <a:schemeClr val="tx1"/>
                      </a:solidFill>
                      <a:latin typeface="Arial" charset="0"/>
                    </a:rPr>
                    <a:t>clk_B</a:t>
                  </a:r>
                </a:p>
              </p:txBody>
            </p:sp>
            <p:sp>
              <p:nvSpPr>
                <p:cNvPr id="346" name="Text Box 88"/>
                <p:cNvSpPr txBox="1">
                  <a:spLocks noChangeArrowheads="1"/>
                </p:cNvSpPr>
                <p:nvPr/>
              </p:nvSpPr>
              <p:spPr bwMode="auto">
                <a:xfrm>
                  <a:off x="802441" y="2025700"/>
                  <a:ext cx="198675" cy="215444"/>
                </a:xfrm>
                <a:prstGeom prst="rect">
                  <a:avLst/>
                </a:prstGeom>
                <a:noFill/>
                <a:ln w="9525" algn="ctr">
                  <a:noFill/>
                  <a:miter lim="800000"/>
                  <a:headEnd/>
                  <a:tailEnd/>
                </a:ln>
              </p:spPr>
              <p:txBody>
                <a:bodyPr wrap="none">
                  <a:spAutoFit/>
                </a:bodyPr>
                <a:lstStyle/>
                <a:p>
                  <a:pPr algn="r" eaLnBrk="1" hangingPunct="1">
                    <a:spcBef>
                      <a:spcPct val="20000"/>
                    </a:spcBef>
                  </a:pPr>
                  <a:r>
                    <a:rPr lang="en-US" sz="800" dirty="0">
                      <a:solidFill>
                        <a:schemeClr val="tx1"/>
                      </a:solidFill>
                      <a:latin typeface="Arial" charset="0"/>
                    </a:rPr>
                    <a:t>A</a:t>
                  </a:r>
                </a:p>
              </p:txBody>
            </p:sp>
            <p:sp>
              <p:nvSpPr>
                <p:cNvPr id="347" name="Text Box 92"/>
                <p:cNvSpPr txBox="1">
                  <a:spLocks noChangeArrowheads="1"/>
                </p:cNvSpPr>
                <p:nvPr/>
              </p:nvSpPr>
              <p:spPr bwMode="auto">
                <a:xfrm>
                  <a:off x="610777" y="2196391"/>
                  <a:ext cx="250165" cy="230833"/>
                </a:xfrm>
                <a:prstGeom prst="rect">
                  <a:avLst/>
                </a:prstGeom>
                <a:noFill/>
                <a:ln w="25400" algn="ctr">
                  <a:noFill/>
                  <a:miter lim="800000"/>
                  <a:headEnd/>
                  <a:tailEnd/>
                </a:ln>
              </p:spPr>
              <p:txBody>
                <a:bodyPr wrap="none">
                  <a:spAutoFit/>
                </a:bodyPr>
                <a:lstStyle/>
                <a:p>
                  <a:r>
                    <a:rPr lang="en-US" sz="900" dirty="0"/>
                    <a:t>F1</a:t>
                  </a:r>
                </a:p>
              </p:txBody>
            </p:sp>
            <p:sp>
              <p:nvSpPr>
                <p:cNvPr id="348" name="Text Box 93"/>
                <p:cNvSpPr txBox="1">
                  <a:spLocks noChangeArrowheads="1"/>
                </p:cNvSpPr>
                <p:nvPr/>
              </p:nvSpPr>
              <p:spPr bwMode="auto">
                <a:xfrm>
                  <a:off x="1547737" y="2140857"/>
                  <a:ext cx="302037" cy="258729"/>
                </a:xfrm>
                <a:prstGeom prst="rect">
                  <a:avLst/>
                </a:prstGeom>
                <a:noFill/>
                <a:ln w="25400" algn="ctr">
                  <a:noFill/>
                  <a:miter lim="800000"/>
                  <a:headEnd/>
                  <a:tailEnd/>
                </a:ln>
              </p:spPr>
              <p:txBody>
                <a:bodyPr wrap="square">
                  <a:spAutoFit/>
                </a:bodyPr>
                <a:lstStyle/>
                <a:p>
                  <a:r>
                    <a:rPr lang="en-US" sz="900" dirty="0"/>
                    <a:t>F2</a:t>
                  </a:r>
                </a:p>
              </p:txBody>
            </p:sp>
          </p:grpSp>
          <p:sp>
            <p:nvSpPr>
              <p:cNvPr id="322" name="Text Box 59"/>
              <p:cNvSpPr txBox="1">
                <a:spLocks noChangeArrowheads="1"/>
              </p:cNvSpPr>
              <p:nvPr/>
            </p:nvSpPr>
            <p:spPr bwMode="auto">
              <a:xfrm>
                <a:off x="481411" y="1333064"/>
                <a:ext cx="1714067" cy="6726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lgn="ctr" eaLnBrk="1" hangingPunct="1">
                  <a:spcBef>
                    <a:spcPct val="20000"/>
                  </a:spcBef>
                </a:pPr>
                <a:r>
                  <a:rPr lang="en-US" sz="1100" b="1" i="1" dirty="0">
                    <a:solidFill>
                      <a:schemeClr val="tx1"/>
                    </a:solidFill>
                    <a:latin typeface="Arial" charset="0"/>
                  </a:rPr>
                  <a:t>Quasi-static signal – No synchronizer required</a:t>
                </a:r>
              </a:p>
            </p:txBody>
          </p:sp>
          <p:cxnSp>
            <p:nvCxnSpPr>
              <p:cNvPr id="323" name="Straight Arrow Connector 322"/>
              <p:cNvCxnSpPr>
                <a:cxnSpLocks/>
                <a:endCxn id="347" idx="3"/>
              </p:cNvCxnSpPr>
              <p:nvPr/>
            </p:nvCxnSpPr>
            <p:spPr bwMode="auto">
              <a:xfrm flipH="1">
                <a:off x="860942" y="2000020"/>
                <a:ext cx="466332" cy="311788"/>
              </a:xfrm>
              <a:prstGeom prst="straightConnector1">
                <a:avLst/>
              </a:prstGeom>
              <a:solidFill>
                <a:srgbClr val="65B360"/>
              </a:solidFill>
              <a:ln w="25400" cap="flat" cmpd="sng" algn="ctr">
                <a:solidFill>
                  <a:srgbClr val="9B7D09"/>
                </a:solidFill>
                <a:prstDash val="solid"/>
                <a:round/>
                <a:headEnd type="none" w="med" len="med"/>
                <a:tailEnd type="arrow"/>
              </a:ln>
              <a:effectLst/>
            </p:spPr>
          </p:cxnSp>
          <p:grpSp>
            <p:nvGrpSpPr>
              <p:cNvPr id="324" name="Group 611"/>
              <p:cNvGrpSpPr/>
              <p:nvPr/>
            </p:nvGrpSpPr>
            <p:grpSpPr>
              <a:xfrm>
                <a:off x="3460462" y="1906712"/>
                <a:ext cx="441101" cy="228601"/>
                <a:chOff x="3065174" y="1911475"/>
                <a:chExt cx="441101" cy="228601"/>
              </a:xfrm>
            </p:grpSpPr>
            <p:sp>
              <p:nvSpPr>
                <p:cNvPr id="330" name="Line 33"/>
                <p:cNvSpPr>
                  <a:spLocks noChangeShapeType="1"/>
                </p:cNvSpPr>
                <p:nvPr/>
              </p:nvSpPr>
              <p:spPr bwMode="auto">
                <a:xfrm>
                  <a:off x="3065175" y="1911477"/>
                  <a:ext cx="202309" cy="0"/>
                </a:xfrm>
                <a:prstGeom prst="line">
                  <a:avLst/>
                </a:prstGeom>
                <a:noFill/>
                <a:ln w="28575">
                  <a:solidFill>
                    <a:srgbClr val="4D4D4D"/>
                  </a:solidFill>
                  <a:round/>
                  <a:headEnd/>
                  <a:tailEnd/>
                </a:ln>
              </p:spPr>
              <p:txBody>
                <a:bodyPr/>
                <a:lstStyle/>
                <a:p>
                  <a:endParaRPr lang="en-US" dirty="0"/>
                </a:p>
              </p:txBody>
            </p:sp>
            <p:sp>
              <p:nvSpPr>
                <p:cNvPr id="331" name="Line 34"/>
                <p:cNvSpPr>
                  <a:spLocks noChangeShapeType="1"/>
                </p:cNvSpPr>
                <p:nvPr/>
              </p:nvSpPr>
              <p:spPr bwMode="auto">
                <a:xfrm rot="16200000">
                  <a:off x="2950876" y="2025774"/>
                  <a:ext cx="228600" cy="3"/>
                </a:xfrm>
                <a:prstGeom prst="line">
                  <a:avLst/>
                </a:prstGeom>
                <a:noFill/>
                <a:ln w="28575">
                  <a:solidFill>
                    <a:srgbClr val="4D4D4D"/>
                  </a:solidFill>
                  <a:round/>
                  <a:headEnd/>
                  <a:tailEnd/>
                </a:ln>
              </p:spPr>
              <p:txBody>
                <a:bodyPr/>
                <a:lstStyle/>
                <a:p>
                  <a:endParaRPr lang="en-US" dirty="0"/>
                </a:p>
              </p:txBody>
            </p:sp>
            <p:sp>
              <p:nvSpPr>
                <p:cNvPr id="332" name="Line 35"/>
                <p:cNvSpPr>
                  <a:spLocks noChangeShapeType="1"/>
                </p:cNvSpPr>
                <p:nvPr/>
              </p:nvSpPr>
              <p:spPr bwMode="auto">
                <a:xfrm rot="16200000">
                  <a:off x="3153183" y="2025775"/>
                  <a:ext cx="228601" cy="1"/>
                </a:xfrm>
                <a:prstGeom prst="line">
                  <a:avLst/>
                </a:prstGeom>
                <a:noFill/>
                <a:ln w="28575">
                  <a:solidFill>
                    <a:srgbClr val="4D4D4D"/>
                  </a:solidFill>
                  <a:round/>
                  <a:headEnd/>
                  <a:tailEnd/>
                </a:ln>
              </p:spPr>
              <p:txBody>
                <a:bodyPr/>
                <a:lstStyle/>
                <a:p>
                  <a:endParaRPr lang="en-US" dirty="0"/>
                </a:p>
              </p:txBody>
            </p:sp>
            <p:sp>
              <p:nvSpPr>
                <p:cNvPr id="333" name="Line 36"/>
                <p:cNvSpPr>
                  <a:spLocks noChangeShapeType="1"/>
                </p:cNvSpPr>
                <p:nvPr/>
              </p:nvSpPr>
              <p:spPr bwMode="auto">
                <a:xfrm>
                  <a:off x="3267484" y="2140076"/>
                  <a:ext cx="238791" cy="0"/>
                </a:xfrm>
                <a:prstGeom prst="line">
                  <a:avLst/>
                </a:prstGeom>
                <a:noFill/>
                <a:ln w="28575">
                  <a:solidFill>
                    <a:srgbClr val="4D4D4D"/>
                  </a:solidFill>
                  <a:round/>
                  <a:headEnd/>
                  <a:tailEnd/>
                </a:ln>
              </p:spPr>
              <p:txBody>
                <a:bodyPr/>
                <a:lstStyle/>
                <a:p>
                  <a:endParaRPr lang="en-US" dirty="0"/>
                </a:p>
              </p:txBody>
            </p:sp>
          </p:grpSp>
          <p:grpSp>
            <p:nvGrpSpPr>
              <p:cNvPr id="325" name="Group 616"/>
              <p:cNvGrpSpPr/>
              <p:nvPr/>
            </p:nvGrpSpPr>
            <p:grpSpPr>
              <a:xfrm>
                <a:off x="3901561" y="1906713"/>
                <a:ext cx="434468" cy="228600"/>
                <a:chOff x="3106249" y="1911460"/>
                <a:chExt cx="434468" cy="228600"/>
              </a:xfrm>
            </p:grpSpPr>
            <p:sp>
              <p:nvSpPr>
                <p:cNvPr id="326" name="Line 33"/>
                <p:cNvSpPr>
                  <a:spLocks noChangeShapeType="1"/>
                </p:cNvSpPr>
                <p:nvPr/>
              </p:nvSpPr>
              <p:spPr bwMode="auto">
                <a:xfrm>
                  <a:off x="3106251" y="1911460"/>
                  <a:ext cx="195676" cy="1"/>
                </a:xfrm>
                <a:prstGeom prst="line">
                  <a:avLst/>
                </a:prstGeom>
                <a:noFill/>
                <a:ln w="28575">
                  <a:solidFill>
                    <a:srgbClr val="4D4D4D"/>
                  </a:solidFill>
                  <a:round/>
                  <a:headEnd/>
                  <a:tailEnd/>
                </a:ln>
              </p:spPr>
              <p:txBody>
                <a:bodyPr/>
                <a:lstStyle/>
                <a:p>
                  <a:endParaRPr lang="en-US" dirty="0"/>
                </a:p>
              </p:txBody>
            </p:sp>
            <p:sp>
              <p:nvSpPr>
                <p:cNvPr id="327" name="Line 34"/>
                <p:cNvSpPr>
                  <a:spLocks noChangeShapeType="1"/>
                </p:cNvSpPr>
                <p:nvPr/>
              </p:nvSpPr>
              <p:spPr bwMode="auto">
                <a:xfrm rot="16200000">
                  <a:off x="2991950" y="2025759"/>
                  <a:ext cx="228600" cy="1"/>
                </a:xfrm>
                <a:prstGeom prst="line">
                  <a:avLst/>
                </a:prstGeom>
                <a:noFill/>
                <a:ln w="28575">
                  <a:solidFill>
                    <a:srgbClr val="4D4D4D"/>
                  </a:solidFill>
                  <a:round/>
                  <a:headEnd/>
                  <a:tailEnd/>
                </a:ln>
              </p:spPr>
              <p:txBody>
                <a:bodyPr/>
                <a:lstStyle/>
                <a:p>
                  <a:endParaRPr lang="en-US" dirty="0"/>
                </a:p>
              </p:txBody>
            </p:sp>
            <p:sp>
              <p:nvSpPr>
                <p:cNvPr id="328" name="Line 35"/>
                <p:cNvSpPr>
                  <a:spLocks noChangeShapeType="1"/>
                </p:cNvSpPr>
                <p:nvPr/>
              </p:nvSpPr>
              <p:spPr bwMode="auto">
                <a:xfrm rot="16200000" flipV="1">
                  <a:off x="3187627" y="2025759"/>
                  <a:ext cx="228600" cy="1"/>
                </a:xfrm>
                <a:prstGeom prst="line">
                  <a:avLst/>
                </a:prstGeom>
                <a:noFill/>
                <a:ln w="28575">
                  <a:solidFill>
                    <a:srgbClr val="4D4D4D"/>
                  </a:solidFill>
                  <a:round/>
                  <a:headEnd/>
                  <a:tailEnd/>
                </a:ln>
              </p:spPr>
              <p:txBody>
                <a:bodyPr/>
                <a:lstStyle/>
                <a:p>
                  <a:endParaRPr lang="en-US" dirty="0"/>
                </a:p>
              </p:txBody>
            </p:sp>
            <p:sp>
              <p:nvSpPr>
                <p:cNvPr id="329" name="Line 36"/>
                <p:cNvSpPr>
                  <a:spLocks noChangeShapeType="1"/>
                </p:cNvSpPr>
                <p:nvPr/>
              </p:nvSpPr>
              <p:spPr bwMode="auto">
                <a:xfrm>
                  <a:off x="3301927" y="2140060"/>
                  <a:ext cx="238790" cy="0"/>
                </a:xfrm>
                <a:prstGeom prst="line">
                  <a:avLst/>
                </a:prstGeom>
                <a:noFill/>
                <a:ln w="28575">
                  <a:solidFill>
                    <a:srgbClr val="4D4D4D"/>
                  </a:solidFill>
                  <a:round/>
                  <a:headEnd/>
                  <a:tailEnd/>
                </a:ln>
              </p:spPr>
              <p:txBody>
                <a:bodyPr/>
                <a:lstStyle/>
                <a:p>
                  <a:endParaRPr lang="en-US" dirty="0"/>
                </a:p>
              </p:txBody>
            </p:sp>
          </p:grpSp>
        </p:grpSp>
      </p:grpSp>
      <p:sp>
        <p:nvSpPr>
          <p:cNvPr id="370" name="Line 81"/>
          <p:cNvSpPr>
            <a:spLocks noChangeShapeType="1"/>
          </p:cNvSpPr>
          <p:nvPr/>
        </p:nvSpPr>
        <p:spPr bwMode="auto">
          <a:xfrm flipV="1">
            <a:off x="2478795" y="2754564"/>
            <a:ext cx="383118" cy="2312"/>
          </a:xfrm>
          <a:prstGeom prst="line">
            <a:avLst/>
          </a:prstGeom>
          <a:noFill/>
          <a:ln w="28575">
            <a:solidFill>
              <a:srgbClr val="777777"/>
            </a:solidFill>
            <a:round/>
            <a:headEnd/>
            <a:tailEnd/>
          </a:ln>
        </p:spPr>
        <p:txBody>
          <a:bodyPr/>
          <a:lstStyle/>
          <a:p>
            <a:endParaRPr lang="en-US" dirty="0"/>
          </a:p>
        </p:txBody>
      </p:sp>
    </p:spTree>
    <p:custDataLst>
      <p:tags r:id="rId1"/>
    </p:custDataLst>
    <p:extLst>
      <p:ext uri="{BB962C8B-B14F-4D97-AF65-F5344CB8AC3E}">
        <p14:creationId xmlns:p14="http://schemas.microsoft.com/office/powerpoint/2010/main" val="1776077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VC SpyGlass Netlist CDC Flow</a:t>
            </a:r>
          </a:p>
        </p:txBody>
      </p:sp>
      <p:grpSp>
        <p:nvGrpSpPr>
          <p:cNvPr id="28" name="Group 27"/>
          <p:cNvGrpSpPr/>
          <p:nvPr/>
        </p:nvGrpSpPr>
        <p:grpSpPr>
          <a:xfrm>
            <a:off x="280500" y="1978384"/>
            <a:ext cx="2796030" cy="4253345"/>
            <a:chOff x="7735824" y="1118821"/>
            <a:chExt cx="3730752" cy="4303571"/>
          </a:xfrm>
        </p:grpSpPr>
        <p:sp>
          <p:nvSpPr>
            <p:cNvPr id="27" name="Rectangle 26"/>
            <p:cNvSpPr/>
            <p:nvPr/>
          </p:nvSpPr>
          <p:spPr>
            <a:xfrm>
              <a:off x="7735824" y="1118821"/>
              <a:ext cx="3730752" cy="430357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00" dirty="0"/>
            </a:p>
          </p:txBody>
        </p:sp>
        <p:grpSp>
          <p:nvGrpSpPr>
            <p:cNvPr id="5" name="Group 4"/>
            <p:cNvGrpSpPr/>
            <p:nvPr/>
          </p:nvGrpSpPr>
          <p:grpSpPr>
            <a:xfrm>
              <a:off x="8081016" y="1484393"/>
              <a:ext cx="2907841" cy="637539"/>
              <a:chOff x="513527" y="0"/>
              <a:chExt cx="2907841" cy="637539"/>
            </a:xfrm>
          </p:grpSpPr>
          <p:sp>
            <p:nvSpPr>
              <p:cNvPr id="18" name="Rectangle: Rounded Corners 17"/>
              <p:cNvSpPr/>
              <p:nvPr/>
            </p:nvSpPr>
            <p:spPr>
              <a:xfrm>
                <a:off x="513527" y="0"/>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ectangle: Rounded Corners 4"/>
              <p:cNvSpPr txBox="1"/>
              <p:nvPr/>
            </p:nvSpPr>
            <p:spPr>
              <a:xfrm>
                <a:off x="532201" y="1"/>
                <a:ext cx="2870495" cy="6188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Netlist Read</a:t>
                </a:r>
              </a:p>
            </p:txBody>
          </p:sp>
        </p:grpSp>
        <p:grpSp>
          <p:nvGrpSpPr>
            <p:cNvPr id="6" name="Group 5"/>
            <p:cNvGrpSpPr/>
            <p:nvPr/>
          </p:nvGrpSpPr>
          <p:grpSpPr>
            <a:xfrm>
              <a:off x="9403420" y="2161765"/>
              <a:ext cx="286892" cy="239296"/>
              <a:chOff x="1835931" y="677372"/>
              <a:chExt cx="286892" cy="239296"/>
            </a:xfrm>
          </p:grpSpPr>
          <p:sp>
            <p:nvSpPr>
              <p:cNvPr id="16" name="Arrow: Right 15"/>
              <p:cNvSpPr/>
              <p:nvPr/>
            </p:nvSpPr>
            <p:spPr>
              <a:xfrm rot="5314270">
                <a:off x="1859729" y="653574"/>
                <a:ext cx="239296" cy="28689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Arrow: Right 6"/>
              <p:cNvSpPr txBox="1"/>
              <p:nvPr/>
            </p:nvSpPr>
            <p:spPr>
              <a:xfrm rot="-85730">
                <a:off x="1892414" y="677383"/>
                <a:ext cx="172136" cy="1675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p:txBody>
          </p:sp>
        </p:grpSp>
        <p:grpSp>
          <p:nvGrpSpPr>
            <p:cNvPr id="7" name="Group 6"/>
            <p:cNvGrpSpPr/>
            <p:nvPr/>
          </p:nvGrpSpPr>
          <p:grpSpPr>
            <a:xfrm>
              <a:off x="8104874" y="2440895"/>
              <a:ext cx="2907841" cy="637539"/>
              <a:chOff x="537385" y="956502"/>
              <a:chExt cx="2907841" cy="637539"/>
            </a:xfrm>
          </p:grpSpPr>
          <p:sp>
            <p:nvSpPr>
              <p:cNvPr id="14" name="Rectangle: Rounded Corners 13"/>
              <p:cNvSpPr/>
              <p:nvPr/>
            </p:nvSpPr>
            <p:spPr>
              <a:xfrm>
                <a:off x="537385" y="956502"/>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angle: Rounded Corners 8"/>
              <p:cNvSpPr txBox="1"/>
              <p:nvPr/>
            </p:nvSpPr>
            <p:spPr>
              <a:xfrm>
                <a:off x="556058" y="975175"/>
                <a:ext cx="2870495" cy="600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CDC Setup - Constraints</a:t>
                </a:r>
              </a:p>
            </p:txBody>
          </p:sp>
        </p:grpSp>
        <p:grpSp>
          <p:nvGrpSpPr>
            <p:cNvPr id="8" name="Group 7"/>
            <p:cNvGrpSpPr/>
            <p:nvPr/>
          </p:nvGrpSpPr>
          <p:grpSpPr>
            <a:xfrm>
              <a:off x="8081016" y="3350389"/>
              <a:ext cx="2907841" cy="637539"/>
              <a:chOff x="513527" y="1865996"/>
              <a:chExt cx="2907841" cy="637539"/>
            </a:xfrm>
          </p:grpSpPr>
          <p:sp>
            <p:nvSpPr>
              <p:cNvPr id="12" name="Rectangle: Rounded Corners 11"/>
              <p:cNvSpPr/>
              <p:nvPr/>
            </p:nvSpPr>
            <p:spPr>
              <a:xfrm>
                <a:off x="513527" y="1865996"/>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Rounded Corners 10"/>
              <p:cNvSpPr txBox="1"/>
              <p:nvPr/>
            </p:nvSpPr>
            <p:spPr>
              <a:xfrm>
                <a:off x="532200" y="1884669"/>
                <a:ext cx="2870495" cy="600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Netlist CDC Analysis</a:t>
                </a:r>
              </a:p>
            </p:txBody>
          </p:sp>
        </p:grpSp>
        <p:grpSp>
          <p:nvGrpSpPr>
            <p:cNvPr id="9" name="Group 8"/>
            <p:cNvGrpSpPr/>
            <p:nvPr/>
          </p:nvGrpSpPr>
          <p:grpSpPr>
            <a:xfrm>
              <a:off x="8081016" y="4306698"/>
              <a:ext cx="2907841" cy="637539"/>
              <a:chOff x="513527" y="2822305"/>
              <a:chExt cx="2907841" cy="637539"/>
            </a:xfrm>
          </p:grpSpPr>
          <p:sp>
            <p:nvSpPr>
              <p:cNvPr id="10" name="Rectangle: Rounded Corners 9"/>
              <p:cNvSpPr/>
              <p:nvPr/>
            </p:nvSpPr>
            <p:spPr>
              <a:xfrm>
                <a:off x="513527" y="2822305"/>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ectangle: Rounded Corners 12"/>
              <p:cNvSpPr txBox="1"/>
              <p:nvPr/>
            </p:nvSpPr>
            <p:spPr>
              <a:xfrm>
                <a:off x="532201" y="2840978"/>
                <a:ext cx="2870495" cy="600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Debug</a:t>
                </a:r>
              </a:p>
              <a:p>
                <a:pPr marL="0" lvl="0" indent="0" algn="ctr" defTabSz="755650">
                  <a:lnSpc>
                    <a:spcPct val="90000"/>
                  </a:lnSpc>
                  <a:spcBef>
                    <a:spcPct val="0"/>
                  </a:spcBef>
                  <a:spcAft>
                    <a:spcPct val="35000"/>
                  </a:spcAft>
                  <a:buNone/>
                </a:pPr>
                <a:r>
                  <a:rPr lang="en-US" sz="1700" dirty="0"/>
                  <a:t>(Interactive TCL)</a:t>
                </a:r>
                <a:endParaRPr lang="en-US" sz="1700" kern="1200" dirty="0"/>
              </a:p>
            </p:txBody>
          </p:sp>
        </p:grpSp>
        <p:grpSp>
          <p:nvGrpSpPr>
            <p:cNvPr id="20" name="Group 19"/>
            <p:cNvGrpSpPr/>
            <p:nvPr/>
          </p:nvGrpSpPr>
          <p:grpSpPr>
            <a:xfrm>
              <a:off x="9457841" y="3111093"/>
              <a:ext cx="286892" cy="239296"/>
              <a:chOff x="1835931" y="677372"/>
              <a:chExt cx="286892" cy="239296"/>
            </a:xfrm>
          </p:grpSpPr>
          <p:sp>
            <p:nvSpPr>
              <p:cNvPr id="21" name="Arrow: Right 20"/>
              <p:cNvSpPr/>
              <p:nvPr/>
            </p:nvSpPr>
            <p:spPr>
              <a:xfrm rot="5314270">
                <a:off x="1859729" y="653574"/>
                <a:ext cx="239296" cy="28689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2" name="Arrow: Right 4"/>
              <p:cNvSpPr txBox="1"/>
              <p:nvPr/>
            </p:nvSpPr>
            <p:spPr>
              <a:xfrm rot="-85730">
                <a:off x="1892414" y="677383"/>
                <a:ext cx="172136" cy="1675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p:txBody>
          </p:sp>
        </p:grpSp>
        <p:grpSp>
          <p:nvGrpSpPr>
            <p:cNvPr id="23" name="Group 22"/>
            <p:cNvGrpSpPr/>
            <p:nvPr/>
          </p:nvGrpSpPr>
          <p:grpSpPr>
            <a:xfrm>
              <a:off x="9490655" y="4057585"/>
              <a:ext cx="286892" cy="239296"/>
              <a:chOff x="1835931" y="677372"/>
              <a:chExt cx="286892" cy="239296"/>
            </a:xfrm>
          </p:grpSpPr>
          <p:sp>
            <p:nvSpPr>
              <p:cNvPr id="24" name="Arrow: Right 23"/>
              <p:cNvSpPr/>
              <p:nvPr/>
            </p:nvSpPr>
            <p:spPr>
              <a:xfrm rot="5314270">
                <a:off x="1859729" y="653574"/>
                <a:ext cx="239296" cy="28689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5" name="Arrow: Right 4"/>
              <p:cNvSpPr txBox="1"/>
              <p:nvPr/>
            </p:nvSpPr>
            <p:spPr>
              <a:xfrm rot="-85730">
                <a:off x="1892414" y="677383"/>
                <a:ext cx="172136" cy="1675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p:txBody>
          </p:sp>
        </p:grpSp>
      </p:grpSp>
      <p:sp>
        <p:nvSpPr>
          <p:cNvPr id="29" name="TextBox 28"/>
          <p:cNvSpPr txBox="1"/>
          <p:nvPr>
            <p:custDataLst>
              <p:tags r:id="rId2"/>
            </p:custDataLst>
          </p:nvPr>
        </p:nvSpPr>
        <p:spPr>
          <a:xfrm>
            <a:off x="2921000" y="6428740"/>
            <a:ext cx="6350000" cy="365760"/>
          </a:xfrm>
          <a:prstGeom prst="rect">
            <a:avLst/>
          </a:prstGeom>
          <a:noFill/>
        </p:spPr>
        <p:txBody>
          <a:bodyPr vert="horz" wrap="none" lIns="91440" tIns="45720" rIns="91440" bIns="45720" rtlCol="0" anchor="ctr">
            <a:noAutofit/>
          </a:bodyPr>
          <a:lstStyle/>
          <a:p>
            <a:pPr algn="ctr"/>
            <a:r>
              <a:rPr lang="en-US" sz="1100" b="1" dirty="0">
                <a:solidFill>
                  <a:schemeClr val="dk1">
                    <a:lumMod val="50000"/>
                    <a:lumOff val="50000"/>
                  </a:schemeClr>
                </a:solidFill>
                <a:latin typeface="Arial" panose="020B0604020202020204" pitchFamily="34" charset="0"/>
              </a:rPr>
              <a:t>NVIDIA CONFIDENTIAL</a:t>
            </a:r>
          </a:p>
        </p:txBody>
      </p:sp>
      <p:sp>
        <p:nvSpPr>
          <p:cNvPr id="34" name="Rectangle 33"/>
          <p:cNvSpPr/>
          <p:nvPr/>
        </p:nvSpPr>
        <p:spPr>
          <a:xfrm>
            <a:off x="2087463" y="1145931"/>
            <a:ext cx="2288861" cy="460502"/>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800" dirty="0"/>
              <a:t>PT Setup</a:t>
            </a:r>
          </a:p>
        </p:txBody>
      </p:sp>
      <p:sp>
        <p:nvSpPr>
          <p:cNvPr id="36" name="Arrow: Down 35"/>
          <p:cNvSpPr/>
          <p:nvPr/>
        </p:nvSpPr>
        <p:spPr>
          <a:xfrm>
            <a:off x="3123038" y="1636718"/>
            <a:ext cx="196781" cy="347597"/>
          </a:xfrm>
          <a:prstGeom prst="down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800" dirty="0"/>
          </a:p>
        </p:txBody>
      </p:sp>
      <p:sp>
        <p:nvSpPr>
          <p:cNvPr id="43" name="Rectangle 42"/>
          <p:cNvSpPr/>
          <p:nvPr/>
        </p:nvSpPr>
        <p:spPr>
          <a:xfrm>
            <a:off x="6624658" y="2039453"/>
            <a:ext cx="5292684" cy="3693319"/>
          </a:xfrm>
          <a:prstGeom prst="rect">
            <a:avLst/>
          </a:prstGeom>
        </p:spPr>
        <p:txBody>
          <a:bodyPr wrap="square">
            <a:spAutoFit/>
          </a:bodyPr>
          <a:lstStyle/>
          <a:p>
            <a:r>
              <a:rPr lang="en-US" b="1" dirty="0"/>
              <a:t>CDC Checks </a:t>
            </a:r>
            <a:endParaRPr lang="en-US" b="1" dirty="0">
              <a:highlight>
                <a:srgbClr val="FFFF00"/>
              </a:highlight>
            </a:endParaRPr>
          </a:p>
          <a:p>
            <a:r>
              <a:rPr lang="en-US" dirty="0"/>
              <a:t>Data Sync, Convergence, Glitch, Redundant Sync identification</a:t>
            </a:r>
            <a:r>
              <a:rPr lang="en-US" dirty="0">
                <a:highlight>
                  <a:srgbClr val="FFFF00"/>
                </a:highlight>
              </a:rPr>
              <a:t>	</a:t>
            </a:r>
          </a:p>
          <a:p>
            <a:endParaRPr lang="en-US" b="1" dirty="0"/>
          </a:p>
          <a:p>
            <a:endParaRPr lang="en-US" b="1" dirty="0"/>
          </a:p>
          <a:p>
            <a:r>
              <a:rPr lang="en-US" b="1" dirty="0"/>
              <a:t>Reports &amp; Debug </a:t>
            </a:r>
          </a:p>
          <a:p>
            <a:pPr marL="285750" indent="-285750">
              <a:buFont typeface="Arial" panose="020B0604020202020204" pitchFamily="34" charset="0"/>
              <a:buChar char="•"/>
            </a:pPr>
            <a:r>
              <a:rPr lang="en-US" dirty="0" err="1"/>
              <a:t>infer_cdc_crossings</a:t>
            </a:r>
            <a:r>
              <a:rPr lang="en-US" dirty="0"/>
              <a:t>  to generate and analyze crossings</a:t>
            </a:r>
          </a:p>
          <a:p>
            <a:pPr marL="285750" indent="-285750">
              <a:buFont typeface="Arial" panose="020B0604020202020204" pitchFamily="34" charset="0"/>
              <a:buChar char="•"/>
            </a:pPr>
            <a:r>
              <a:rPr lang="en-US" dirty="0" err="1"/>
              <a:t>write_cdc_paths</a:t>
            </a:r>
            <a:r>
              <a:rPr lang="en-US" dirty="0"/>
              <a:t>  with synchronization details to match PT </a:t>
            </a:r>
            <a:r>
              <a:rPr lang="en-US" dirty="0" err="1"/>
              <a:t>unsync</a:t>
            </a:r>
            <a:r>
              <a:rPr lang="en-US" dirty="0"/>
              <a:t> crossings </a:t>
            </a:r>
          </a:p>
          <a:p>
            <a:pPr marL="285750" indent="-285750">
              <a:buFont typeface="Arial" panose="020B0604020202020204" pitchFamily="34" charset="0"/>
              <a:buChar char="•"/>
            </a:pPr>
            <a:r>
              <a:rPr lang="en-US" dirty="0" err="1"/>
              <a:t>report_cdc</a:t>
            </a:r>
            <a:r>
              <a:rPr lang="en-US" dirty="0"/>
              <a:t> command to report  Crossings/Glitch/Convergence issues in single report under specific tags</a:t>
            </a:r>
          </a:p>
        </p:txBody>
      </p:sp>
      <p:grpSp>
        <p:nvGrpSpPr>
          <p:cNvPr id="30" name="Group 29"/>
          <p:cNvGrpSpPr/>
          <p:nvPr/>
        </p:nvGrpSpPr>
        <p:grpSpPr>
          <a:xfrm>
            <a:off x="3415726" y="1987878"/>
            <a:ext cx="2841236" cy="4253345"/>
            <a:chOff x="7735824" y="1118821"/>
            <a:chExt cx="3730752" cy="4303571"/>
          </a:xfrm>
        </p:grpSpPr>
        <p:sp>
          <p:nvSpPr>
            <p:cNvPr id="31" name="Rectangle 30"/>
            <p:cNvSpPr/>
            <p:nvPr/>
          </p:nvSpPr>
          <p:spPr>
            <a:xfrm>
              <a:off x="7735824" y="1118821"/>
              <a:ext cx="3730752" cy="430357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00" dirty="0"/>
            </a:p>
          </p:txBody>
        </p:sp>
        <p:sp>
          <p:nvSpPr>
            <p:cNvPr id="54" name="Rectangle: Rounded Corners 53"/>
            <p:cNvSpPr/>
            <p:nvPr/>
          </p:nvSpPr>
          <p:spPr>
            <a:xfrm>
              <a:off x="8081016" y="1484393"/>
              <a:ext cx="2907840"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r>
                <a:rPr lang="en-US" dirty="0" err="1"/>
                <a:t>read_file</a:t>
              </a:r>
              <a:r>
                <a:rPr lang="en-US" dirty="0"/>
                <a:t> –netlist –top $design</a:t>
              </a:r>
            </a:p>
          </p:txBody>
        </p:sp>
        <p:grpSp>
          <p:nvGrpSpPr>
            <p:cNvPr id="33" name="Group 32"/>
            <p:cNvGrpSpPr/>
            <p:nvPr/>
          </p:nvGrpSpPr>
          <p:grpSpPr>
            <a:xfrm>
              <a:off x="9403420" y="2161765"/>
              <a:ext cx="286892" cy="239296"/>
              <a:chOff x="1835931" y="677372"/>
              <a:chExt cx="286892" cy="239296"/>
            </a:xfrm>
          </p:grpSpPr>
          <p:sp>
            <p:nvSpPr>
              <p:cNvPr id="52" name="Arrow: Right 51"/>
              <p:cNvSpPr/>
              <p:nvPr/>
            </p:nvSpPr>
            <p:spPr>
              <a:xfrm rot="5314270">
                <a:off x="1859729" y="653574"/>
                <a:ext cx="239296" cy="28689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3" name="Arrow: Right 6"/>
              <p:cNvSpPr txBox="1"/>
              <p:nvPr/>
            </p:nvSpPr>
            <p:spPr>
              <a:xfrm rot="-85730">
                <a:off x="1892414" y="677383"/>
                <a:ext cx="172136" cy="1675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p:txBody>
          </p:sp>
        </p:grpSp>
        <p:grpSp>
          <p:nvGrpSpPr>
            <p:cNvPr id="35" name="Group 34"/>
            <p:cNvGrpSpPr/>
            <p:nvPr/>
          </p:nvGrpSpPr>
          <p:grpSpPr>
            <a:xfrm>
              <a:off x="8104874" y="2440895"/>
              <a:ext cx="2907841" cy="637539"/>
              <a:chOff x="537385" y="956502"/>
              <a:chExt cx="2907841" cy="637539"/>
            </a:xfrm>
          </p:grpSpPr>
          <p:sp>
            <p:nvSpPr>
              <p:cNvPr id="50" name="Rectangle: Rounded Corners 49"/>
              <p:cNvSpPr/>
              <p:nvPr/>
            </p:nvSpPr>
            <p:spPr>
              <a:xfrm>
                <a:off x="537385" y="956502"/>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1" name="Rectangle: Rounded Corners 8"/>
              <p:cNvSpPr txBox="1"/>
              <p:nvPr/>
            </p:nvSpPr>
            <p:spPr>
              <a:xfrm>
                <a:off x="556058" y="975175"/>
                <a:ext cx="2870495" cy="600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source ./$</a:t>
                </a:r>
                <a:r>
                  <a:rPr lang="en-US" sz="1700" kern="1200" dirty="0" err="1"/>
                  <a:t>design.tcl</a:t>
                </a:r>
                <a:endParaRPr lang="en-US" sz="1700" kern="1200" dirty="0"/>
              </a:p>
            </p:txBody>
          </p:sp>
        </p:grpSp>
        <p:grpSp>
          <p:nvGrpSpPr>
            <p:cNvPr id="37" name="Group 36"/>
            <p:cNvGrpSpPr/>
            <p:nvPr/>
          </p:nvGrpSpPr>
          <p:grpSpPr>
            <a:xfrm>
              <a:off x="8081016" y="3350389"/>
              <a:ext cx="2907841" cy="637539"/>
              <a:chOff x="513527" y="1865996"/>
              <a:chExt cx="2907841" cy="637539"/>
            </a:xfrm>
          </p:grpSpPr>
          <p:sp>
            <p:nvSpPr>
              <p:cNvPr id="48" name="Rectangle: Rounded Corners 47"/>
              <p:cNvSpPr/>
              <p:nvPr/>
            </p:nvSpPr>
            <p:spPr>
              <a:xfrm>
                <a:off x="513527" y="1865996"/>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Rectangle: Rounded Corners 10"/>
              <p:cNvSpPr txBox="1"/>
              <p:nvPr/>
            </p:nvSpPr>
            <p:spPr>
              <a:xfrm>
                <a:off x="532200" y="1884669"/>
                <a:ext cx="2870495" cy="600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err="1"/>
                  <a:t>check_cdc</a:t>
                </a:r>
                <a:r>
                  <a:rPr lang="en-US" sz="1700" kern="1200" dirty="0"/>
                  <a:t> –type setup/sync/</a:t>
                </a:r>
                <a:r>
                  <a:rPr lang="en-US" sz="1700" dirty="0" err="1"/>
                  <a:t>struct</a:t>
                </a:r>
                <a:endParaRPr lang="en-US" sz="1700" kern="1200" dirty="0"/>
              </a:p>
            </p:txBody>
          </p:sp>
        </p:grpSp>
        <p:grpSp>
          <p:nvGrpSpPr>
            <p:cNvPr id="38" name="Group 37"/>
            <p:cNvGrpSpPr/>
            <p:nvPr/>
          </p:nvGrpSpPr>
          <p:grpSpPr>
            <a:xfrm>
              <a:off x="8081016" y="4306698"/>
              <a:ext cx="2907841" cy="637539"/>
              <a:chOff x="513527" y="2822305"/>
              <a:chExt cx="2907841" cy="637539"/>
            </a:xfrm>
          </p:grpSpPr>
          <p:sp>
            <p:nvSpPr>
              <p:cNvPr id="46" name="Rectangle: Rounded Corners 45"/>
              <p:cNvSpPr/>
              <p:nvPr/>
            </p:nvSpPr>
            <p:spPr>
              <a:xfrm>
                <a:off x="513527" y="2822305"/>
                <a:ext cx="2907841" cy="63753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7" name="Rectangle: Rounded Corners 12"/>
              <p:cNvSpPr txBox="1"/>
              <p:nvPr/>
            </p:nvSpPr>
            <p:spPr>
              <a:xfrm>
                <a:off x="532201" y="2840978"/>
                <a:ext cx="2870495" cy="60019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Debug</a:t>
                </a:r>
              </a:p>
              <a:p>
                <a:pPr marL="0" lvl="0" indent="0" algn="ctr" defTabSz="755650">
                  <a:lnSpc>
                    <a:spcPct val="90000"/>
                  </a:lnSpc>
                  <a:spcBef>
                    <a:spcPct val="0"/>
                  </a:spcBef>
                  <a:spcAft>
                    <a:spcPct val="35000"/>
                  </a:spcAft>
                  <a:buNone/>
                </a:pPr>
                <a:r>
                  <a:rPr lang="en-US" sz="1700" dirty="0"/>
                  <a:t>(Interactive TCL)</a:t>
                </a:r>
                <a:endParaRPr lang="en-US" sz="1700" kern="1200" dirty="0"/>
              </a:p>
            </p:txBody>
          </p:sp>
        </p:grpSp>
        <p:grpSp>
          <p:nvGrpSpPr>
            <p:cNvPr id="39" name="Group 38"/>
            <p:cNvGrpSpPr/>
            <p:nvPr/>
          </p:nvGrpSpPr>
          <p:grpSpPr>
            <a:xfrm>
              <a:off x="9457841" y="3111093"/>
              <a:ext cx="286892" cy="239296"/>
              <a:chOff x="1835931" y="677372"/>
              <a:chExt cx="286892" cy="239296"/>
            </a:xfrm>
          </p:grpSpPr>
          <p:sp>
            <p:nvSpPr>
              <p:cNvPr id="44" name="Arrow: Right 43"/>
              <p:cNvSpPr/>
              <p:nvPr/>
            </p:nvSpPr>
            <p:spPr>
              <a:xfrm rot="5314270">
                <a:off x="1859729" y="653574"/>
                <a:ext cx="239296" cy="28689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5" name="Arrow: Right 4"/>
              <p:cNvSpPr txBox="1"/>
              <p:nvPr/>
            </p:nvSpPr>
            <p:spPr>
              <a:xfrm rot="-85730">
                <a:off x="1892414" y="677383"/>
                <a:ext cx="172136" cy="1675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p:txBody>
          </p:sp>
        </p:grpSp>
        <p:grpSp>
          <p:nvGrpSpPr>
            <p:cNvPr id="40" name="Group 39"/>
            <p:cNvGrpSpPr/>
            <p:nvPr/>
          </p:nvGrpSpPr>
          <p:grpSpPr>
            <a:xfrm>
              <a:off x="9490655" y="4057585"/>
              <a:ext cx="286892" cy="239296"/>
              <a:chOff x="1835931" y="677372"/>
              <a:chExt cx="286892" cy="239296"/>
            </a:xfrm>
          </p:grpSpPr>
          <p:sp>
            <p:nvSpPr>
              <p:cNvPr id="41" name="Arrow: Right 40"/>
              <p:cNvSpPr/>
              <p:nvPr/>
            </p:nvSpPr>
            <p:spPr>
              <a:xfrm rot="5314270">
                <a:off x="1859729" y="653574"/>
                <a:ext cx="239296" cy="28689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2" name="Arrow: Right 4"/>
              <p:cNvSpPr txBox="1"/>
              <p:nvPr/>
            </p:nvSpPr>
            <p:spPr>
              <a:xfrm rot="-85730">
                <a:off x="1892414" y="677383"/>
                <a:ext cx="172136" cy="16750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p:txBody>
          </p:sp>
        </p:grpSp>
      </p:grpSp>
      <p:sp>
        <p:nvSpPr>
          <p:cNvPr id="4" name="Arrow: Left-Right 3"/>
          <p:cNvSpPr/>
          <p:nvPr/>
        </p:nvSpPr>
        <p:spPr>
          <a:xfrm>
            <a:off x="2818069" y="3727225"/>
            <a:ext cx="827650" cy="484632"/>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custDataLst>
      <p:tags r:id="rId1"/>
    </p:custDataLst>
    <p:extLst>
      <p:ext uri="{BB962C8B-B14F-4D97-AF65-F5344CB8AC3E}">
        <p14:creationId xmlns:p14="http://schemas.microsoft.com/office/powerpoint/2010/main" val="2400096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CDC Issues found in the Netlist Flow </a:t>
            </a:r>
          </a:p>
        </p:txBody>
      </p:sp>
      <p:cxnSp>
        <p:nvCxnSpPr>
          <p:cNvPr id="4" name="Straight Connector 3"/>
          <p:cNvCxnSpPr/>
          <p:nvPr/>
        </p:nvCxnSpPr>
        <p:spPr>
          <a:xfrm>
            <a:off x="5880608" y="1092200"/>
            <a:ext cx="0" cy="5386295"/>
          </a:xfrm>
          <a:prstGeom prst="line">
            <a:avLst/>
          </a:prstGeom>
          <a:ln/>
        </p:spPr>
        <p:style>
          <a:lnRef idx="3">
            <a:schemeClr val="dk1"/>
          </a:lnRef>
          <a:fillRef idx="0">
            <a:schemeClr val="dk1"/>
          </a:fillRef>
          <a:effectRef idx="2">
            <a:schemeClr val="dk1"/>
          </a:effectRef>
          <a:fontRef idx="minor">
            <a:schemeClr val="tx1"/>
          </a:fontRef>
        </p:style>
      </p:cxnSp>
      <p:cxnSp>
        <p:nvCxnSpPr>
          <p:cNvPr id="5" name="Straight Connector 4"/>
          <p:cNvCxnSpPr>
            <a:cxnSpLocks/>
          </p:cNvCxnSpPr>
          <p:nvPr/>
        </p:nvCxnSpPr>
        <p:spPr>
          <a:xfrm flipV="1">
            <a:off x="851338" y="3772614"/>
            <a:ext cx="10909738" cy="21794"/>
          </a:xfrm>
          <a:prstGeom prst="line">
            <a:avLst/>
          </a:prstGeom>
          <a:ln/>
        </p:spPr>
        <p:style>
          <a:lnRef idx="3">
            <a:schemeClr val="dk1"/>
          </a:lnRef>
          <a:fillRef idx="0">
            <a:schemeClr val="dk1"/>
          </a:fillRef>
          <a:effectRef idx="2">
            <a:schemeClr val="dk1"/>
          </a:effectRef>
          <a:fontRef idx="minor">
            <a:schemeClr val="tx1"/>
          </a:fontRef>
        </p:style>
      </p:cxnSp>
      <p:pic>
        <p:nvPicPr>
          <p:cNvPr id="6" name="Picture 5"/>
          <p:cNvPicPr>
            <a:picLocks noChangeAspect="1"/>
          </p:cNvPicPr>
          <p:nvPr/>
        </p:nvPicPr>
        <p:blipFill rotWithShape="1">
          <a:blip r:embed="rId3"/>
          <a:srcRect l="15701" t="21146" r="13596" b="15832"/>
          <a:stretch/>
        </p:blipFill>
        <p:spPr>
          <a:xfrm>
            <a:off x="279198" y="1634041"/>
            <a:ext cx="5306280" cy="1841053"/>
          </a:xfrm>
          <a:prstGeom prst="rect">
            <a:avLst/>
          </a:prstGeom>
        </p:spPr>
      </p:pic>
      <p:pic>
        <p:nvPicPr>
          <p:cNvPr id="7" name="Picture 6"/>
          <p:cNvPicPr>
            <a:picLocks noChangeAspect="1"/>
          </p:cNvPicPr>
          <p:nvPr/>
        </p:nvPicPr>
        <p:blipFill rotWithShape="1">
          <a:blip r:embed="rId4"/>
          <a:srcRect l="21484" t="19282" r="38750" b="14861"/>
          <a:stretch/>
        </p:blipFill>
        <p:spPr>
          <a:xfrm>
            <a:off x="6303372" y="1514612"/>
            <a:ext cx="5317270" cy="2131778"/>
          </a:xfrm>
          <a:prstGeom prst="rect">
            <a:avLst/>
          </a:prstGeom>
        </p:spPr>
      </p:pic>
      <p:pic>
        <p:nvPicPr>
          <p:cNvPr id="8" name="Picture 7"/>
          <p:cNvPicPr>
            <a:picLocks noChangeAspect="1"/>
          </p:cNvPicPr>
          <p:nvPr/>
        </p:nvPicPr>
        <p:blipFill rotWithShape="1">
          <a:blip r:embed="rId5"/>
          <a:srcRect l="26562" t="22564" r="23594" b="16388"/>
          <a:stretch/>
        </p:blipFill>
        <p:spPr>
          <a:xfrm>
            <a:off x="422085" y="4392025"/>
            <a:ext cx="5189734" cy="2063117"/>
          </a:xfrm>
          <a:prstGeom prst="rect">
            <a:avLst/>
          </a:prstGeom>
        </p:spPr>
      </p:pic>
      <p:pic>
        <p:nvPicPr>
          <p:cNvPr id="9" name="Picture 8"/>
          <p:cNvPicPr>
            <a:picLocks noChangeAspect="1"/>
          </p:cNvPicPr>
          <p:nvPr/>
        </p:nvPicPr>
        <p:blipFill rotWithShape="1">
          <a:blip r:embed="rId6"/>
          <a:srcRect l="18281" t="22083" r="37578" b="18750"/>
          <a:stretch/>
        </p:blipFill>
        <p:spPr>
          <a:xfrm>
            <a:off x="6047274" y="4527977"/>
            <a:ext cx="5230326" cy="1939497"/>
          </a:xfrm>
          <a:prstGeom prst="rect">
            <a:avLst/>
          </a:prstGeom>
        </p:spPr>
      </p:pic>
      <p:sp>
        <p:nvSpPr>
          <p:cNvPr id="12" name="TextBox 11"/>
          <p:cNvSpPr txBox="1"/>
          <p:nvPr/>
        </p:nvSpPr>
        <p:spPr>
          <a:xfrm>
            <a:off x="521647" y="1256467"/>
            <a:ext cx="4821382" cy="276999"/>
          </a:xfrm>
          <a:prstGeom prst="rect">
            <a:avLst/>
          </a:prstGeom>
          <a:noFill/>
        </p:spPr>
        <p:txBody>
          <a:bodyPr wrap="square" rtlCol="0">
            <a:spAutoFit/>
          </a:bodyPr>
          <a:lstStyle/>
          <a:p>
            <a:r>
              <a:rPr lang="en-US" sz="1200" b="1" dirty="0"/>
              <a:t>SETUP_CLOCK_GLITCH:</a:t>
            </a:r>
            <a:r>
              <a:rPr lang="en-US" sz="1200" dirty="0"/>
              <a:t> Glitch prone clock path (other than ICG).</a:t>
            </a:r>
            <a:endParaRPr lang="en-US" sz="1200" b="1" dirty="0"/>
          </a:p>
        </p:txBody>
      </p:sp>
      <p:sp>
        <p:nvSpPr>
          <p:cNvPr id="13" name="TextBox 12"/>
          <p:cNvSpPr txBox="1"/>
          <p:nvPr/>
        </p:nvSpPr>
        <p:spPr>
          <a:xfrm>
            <a:off x="279197" y="3968824"/>
            <a:ext cx="5427797" cy="461665"/>
          </a:xfrm>
          <a:prstGeom prst="rect">
            <a:avLst/>
          </a:prstGeom>
          <a:noFill/>
        </p:spPr>
        <p:txBody>
          <a:bodyPr wrap="square" rtlCol="0">
            <a:spAutoFit/>
          </a:bodyPr>
          <a:lstStyle/>
          <a:p>
            <a:r>
              <a:rPr lang="en-US" sz="1200" b="1" dirty="0"/>
              <a:t>CDC_COMBCONV_FVUNCHECKED:</a:t>
            </a:r>
            <a:r>
              <a:rPr lang="en-US" sz="1200" dirty="0"/>
              <a:t> Same domain synchronized signals converging on combinational gate.</a:t>
            </a:r>
            <a:endParaRPr lang="en-US" sz="1200" b="1" dirty="0"/>
          </a:p>
        </p:txBody>
      </p:sp>
      <p:sp>
        <p:nvSpPr>
          <p:cNvPr id="14" name="TextBox 13"/>
          <p:cNvSpPr txBox="1"/>
          <p:nvPr/>
        </p:nvSpPr>
        <p:spPr>
          <a:xfrm>
            <a:off x="6199042" y="1205775"/>
            <a:ext cx="5562033" cy="276999"/>
          </a:xfrm>
          <a:prstGeom prst="rect">
            <a:avLst/>
          </a:prstGeom>
          <a:noFill/>
        </p:spPr>
        <p:txBody>
          <a:bodyPr wrap="square" rtlCol="0">
            <a:spAutoFit/>
          </a:bodyPr>
          <a:lstStyle/>
          <a:p>
            <a:r>
              <a:rPr lang="en-US" sz="1200" b="1" dirty="0"/>
              <a:t>SYNCCDC_UNSYNC_NOSCHEME:</a:t>
            </a:r>
            <a:r>
              <a:rPr lang="en-US" sz="1200" dirty="0"/>
              <a:t> Crossings involving clock as source point.</a:t>
            </a:r>
            <a:endParaRPr lang="en-US" sz="1200" b="1" dirty="0"/>
          </a:p>
        </p:txBody>
      </p:sp>
      <p:sp>
        <p:nvSpPr>
          <p:cNvPr id="15" name="TextBox 14"/>
          <p:cNvSpPr txBox="1"/>
          <p:nvPr/>
        </p:nvSpPr>
        <p:spPr>
          <a:xfrm>
            <a:off x="6141360" y="3930360"/>
            <a:ext cx="5776661" cy="461665"/>
          </a:xfrm>
          <a:prstGeom prst="rect">
            <a:avLst/>
          </a:prstGeom>
          <a:noFill/>
        </p:spPr>
        <p:txBody>
          <a:bodyPr wrap="square" rtlCol="0">
            <a:spAutoFit/>
          </a:bodyPr>
          <a:lstStyle/>
          <a:p>
            <a:r>
              <a:rPr lang="en-US" sz="1200" b="1" dirty="0"/>
              <a:t>ASYNCRST_UNSYNC_NOSCHEME:</a:t>
            </a:r>
            <a:r>
              <a:rPr lang="en-US" sz="1200" dirty="0"/>
              <a:t> Reset not synchronized using methodology compliant synchronizer cell.</a:t>
            </a:r>
            <a:endParaRPr lang="en-US" sz="1200" b="1" dirty="0"/>
          </a:p>
        </p:txBody>
      </p:sp>
      <p:sp>
        <p:nvSpPr>
          <p:cNvPr id="16" name="TextBox 15"/>
          <p:cNvSpPr txBox="1"/>
          <p:nvPr>
            <p:custDataLst>
              <p:tags r:id="rId1"/>
            </p:custDataLst>
          </p:nvPr>
        </p:nvSpPr>
        <p:spPr>
          <a:xfrm>
            <a:off x="2921000" y="6428740"/>
            <a:ext cx="6350000" cy="365760"/>
          </a:xfrm>
          <a:prstGeom prst="rect">
            <a:avLst/>
          </a:prstGeom>
          <a:noFill/>
        </p:spPr>
        <p:txBody>
          <a:bodyPr vert="horz" wrap="none" lIns="91440" tIns="45720" rIns="91440" bIns="45720" rtlCol="0" anchor="ctr">
            <a:noAutofit/>
          </a:bodyPr>
          <a:lstStyle/>
          <a:p>
            <a:pPr algn="ctr"/>
            <a:r>
              <a:rPr lang="en-US" sz="1100" b="1" dirty="0">
                <a:solidFill>
                  <a:schemeClr val="dk1">
                    <a:lumMod val="50000"/>
                    <a:lumOff val="50000"/>
                  </a:schemeClr>
                </a:solidFill>
                <a:latin typeface="Arial" panose="020B0604020202020204" pitchFamily="34" charset="0"/>
              </a:rPr>
              <a:t>NVIDIA CONFIDENTIAL</a:t>
            </a:r>
          </a:p>
        </p:txBody>
      </p:sp>
    </p:spTree>
    <p:extLst>
      <p:ext uri="{BB962C8B-B14F-4D97-AF65-F5344CB8AC3E}">
        <p14:creationId xmlns:p14="http://schemas.microsoft.com/office/powerpoint/2010/main" val="1582998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Rectangle 10"/>
          <p:cNvSpPr/>
          <p:nvPr/>
        </p:nvSpPr>
        <p:spPr>
          <a:xfrm>
            <a:off x="157162" y="1000125"/>
            <a:ext cx="11787188" cy="3079364"/>
          </a:xfrm>
          <a:prstGeom prst="rect">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dirty="0"/>
              <a:t>Case Study Results &amp; Summary</a:t>
            </a:r>
          </a:p>
        </p:txBody>
      </p:sp>
      <p:sp>
        <p:nvSpPr>
          <p:cNvPr id="4" name="TextBox 3"/>
          <p:cNvSpPr txBox="1"/>
          <p:nvPr>
            <p:custDataLst>
              <p:tags r:id="rId2"/>
            </p:custDataLst>
          </p:nvPr>
        </p:nvSpPr>
        <p:spPr>
          <a:xfrm>
            <a:off x="2921000" y="6428740"/>
            <a:ext cx="6350000" cy="365760"/>
          </a:xfrm>
          <a:prstGeom prst="rect">
            <a:avLst/>
          </a:prstGeom>
          <a:noFill/>
        </p:spPr>
        <p:txBody>
          <a:bodyPr vert="horz" wrap="none" lIns="91440" tIns="45720" rIns="91440" bIns="45720" rtlCol="0" anchor="ctr">
            <a:noAutofit/>
          </a:bodyPr>
          <a:lstStyle/>
          <a:p>
            <a:pPr algn="ctr"/>
            <a:r>
              <a:rPr lang="en-US" sz="1100" b="1" dirty="0">
                <a:solidFill>
                  <a:schemeClr val="dk1">
                    <a:lumMod val="50000"/>
                    <a:lumOff val="50000"/>
                  </a:schemeClr>
                </a:solidFill>
                <a:latin typeface="Arial" panose="020B0604020202020204" pitchFamily="34" charset="0"/>
              </a:rPr>
              <a:t>NVIDIA CONFIDENTIAL</a:t>
            </a:r>
          </a:p>
        </p:txBody>
      </p:sp>
      <p:sp>
        <p:nvSpPr>
          <p:cNvPr id="10" name="TextBox 35"/>
          <p:cNvSpPr txBox="1"/>
          <p:nvPr/>
        </p:nvSpPr>
        <p:spPr>
          <a:xfrm>
            <a:off x="728417" y="894937"/>
            <a:ext cx="2390846" cy="369332"/>
          </a:xfrm>
          <a:prstGeom prst="rect">
            <a:avLst/>
          </a:prstGeom>
          <a:noFill/>
        </p:spPr>
        <p:txBody>
          <a:bodyPr wrap="square" rtlCol="0" anchor="b">
            <a:spAutoFit/>
          </a:bodyPr>
          <a:lstStyle>
            <a:defPPr>
              <a:defRPr lang="fr-F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GB" sz="1800" dirty="0"/>
          </a:p>
        </p:txBody>
      </p:sp>
      <p:sp>
        <p:nvSpPr>
          <p:cNvPr id="5" name="TextBox 4"/>
          <p:cNvSpPr txBox="1"/>
          <p:nvPr/>
        </p:nvSpPr>
        <p:spPr>
          <a:xfrm>
            <a:off x="228598" y="1058975"/>
            <a:ext cx="5872162" cy="286232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b="1" dirty="0"/>
              <a:t>Design Complexity</a:t>
            </a:r>
          </a:p>
          <a:p>
            <a:endParaRPr lang="en-US" sz="2000" b="1" dirty="0"/>
          </a:p>
          <a:p>
            <a:pPr marL="285750" indent="-285750">
              <a:buFont typeface="Arial" panose="020B0604020202020204" pitchFamily="34" charset="0"/>
              <a:buChar char="•"/>
            </a:pPr>
            <a:r>
              <a:rPr lang="en-US" sz="2000" dirty="0"/>
              <a:t>Graphics </a:t>
            </a:r>
            <a:r>
              <a:rPr lang="en-US" sz="2000" dirty="0" err="1"/>
              <a:t>SoC</a:t>
            </a:r>
            <a:r>
              <a:rPr lang="en-US" sz="2000" dirty="0"/>
              <a:t> Netlist with </a:t>
            </a:r>
            <a:r>
              <a:rPr lang="en-US" sz="2000" b="1" dirty="0"/>
              <a:t>6</a:t>
            </a:r>
            <a:r>
              <a:rPr lang="en-US" sz="2000" dirty="0"/>
              <a:t> </a:t>
            </a:r>
            <a:r>
              <a:rPr lang="en-US" sz="2000" b="1" dirty="0"/>
              <a:t>sub systems  </a:t>
            </a:r>
          </a:p>
          <a:p>
            <a:pPr marL="285750" indent="-285750">
              <a:buFont typeface="Arial" panose="020B0604020202020204" pitchFamily="34" charset="0"/>
              <a:buChar char="•"/>
            </a:pPr>
            <a:r>
              <a:rPr lang="en-US" sz="2000" dirty="0"/>
              <a:t>Design size ~</a:t>
            </a:r>
            <a:r>
              <a:rPr lang="en-US" sz="2000" b="1" dirty="0"/>
              <a:t>1.5 billion</a:t>
            </a:r>
            <a:r>
              <a:rPr lang="en-US" sz="2000" dirty="0"/>
              <a:t> instances</a:t>
            </a:r>
          </a:p>
          <a:p>
            <a:pPr marL="285750" indent="-285750">
              <a:buFont typeface="Arial" panose="020B0604020202020204" pitchFamily="34" charset="0"/>
              <a:buChar char="•"/>
            </a:pPr>
            <a:r>
              <a:rPr lang="en-US" sz="2000" b="1" dirty="0"/>
              <a:t>1647</a:t>
            </a:r>
            <a:r>
              <a:rPr lang="en-US" sz="2000" dirty="0"/>
              <a:t> asynchronous clocks</a:t>
            </a:r>
          </a:p>
          <a:p>
            <a:r>
              <a:rPr lang="en-US" sz="2000" dirty="0"/>
              <a:t> </a:t>
            </a:r>
            <a:endParaRPr lang="en-US" sz="2000" b="1" dirty="0"/>
          </a:p>
          <a:p>
            <a:r>
              <a:rPr lang="en-US" sz="2000" b="1" dirty="0"/>
              <a:t>Correlation  with PrimeTime </a:t>
            </a:r>
          </a:p>
          <a:p>
            <a:pPr marL="342900" indent="-342900">
              <a:buFont typeface="Arial" panose="020B0604020202020204" pitchFamily="34" charset="0"/>
              <a:buChar char="•"/>
            </a:pPr>
            <a:r>
              <a:rPr lang="en-US" sz="2000" dirty="0"/>
              <a:t>~99.99% correlation with clock pins, crossing and constants</a:t>
            </a:r>
          </a:p>
        </p:txBody>
      </p:sp>
      <p:sp>
        <p:nvSpPr>
          <p:cNvPr id="8" name="TextBox 7"/>
          <p:cNvSpPr txBox="1"/>
          <p:nvPr/>
        </p:nvSpPr>
        <p:spPr>
          <a:xfrm>
            <a:off x="6319594" y="1058975"/>
            <a:ext cx="5424731" cy="2554545"/>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00" b="1" dirty="0"/>
              <a:t>CDC Analysis </a:t>
            </a:r>
          </a:p>
          <a:p>
            <a:endParaRPr lang="en-US" sz="2000" b="1" dirty="0"/>
          </a:p>
          <a:p>
            <a:pPr marL="342900" indent="-342900">
              <a:buFont typeface="Arial" panose="020B0604020202020204" pitchFamily="34" charset="0"/>
              <a:buChar char="•"/>
            </a:pPr>
            <a:r>
              <a:rPr lang="en-US" sz="2000" dirty="0"/>
              <a:t>Full flat run for CDC analysis </a:t>
            </a:r>
          </a:p>
          <a:p>
            <a:pPr marL="285750" indent="-285750">
              <a:buFont typeface="Arial" panose="020B0604020202020204" pitchFamily="34" charset="0"/>
              <a:buChar char="•"/>
            </a:pPr>
            <a:r>
              <a:rPr lang="en-US" sz="2000" b="1" dirty="0"/>
              <a:t>143 million </a:t>
            </a:r>
            <a:r>
              <a:rPr lang="en-US" sz="2000" dirty="0"/>
              <a:t>CDC crossings</a:t>
            </a:r>
          </a:p>
          <a:p>
            <a:pPr marL="285750" indent="-285750">
              <a:buFont typeface="Arial" panose="020B0604020202020204" pitchFamily="34" charset="0"/>
              <a:buChar char="•"/>
            </a:pPr>
            <a:r>
              <a:rPr lang="en-US" sz="2000" dirty="0"/>
              <a:t>CDC data sync detection :</a:t>
            </a:r>
            <a:r>
              <a:rPr lang="en-US" sz="2000" b="1" dirty="0"/>
              <a:t>127 million </a:t>
            </a:r>
            <a:r>
              <a:rPr lang="en-US" sz="2000" dirty="0"/>
              <a:t>synchronized crossings </a:t>
            </a:r>
          </a:p>
          <a:p>
            <a:pPr marL="285750" indent="-285750">
              <a:buFont typeface="Arial" panose="020B0604020202020204" pitchFamily="34" charset="0"/>
              <a:buChar char="•"/>
            </a:pPr>
            <a:r>
              <a:rPr lang="en-US" sz="2000" dirty="0"/>
              <a:t>Clock glitch analysis – </a:t>
            </a:r>
            <a:r>
              <a:rPr lang="en-US" sz="2000" b="1" dirty="0"/>
              <a:t>1.8 million glitch </a:t>
            </a:r>
            <a:r>
              <a:rPr lang="en-US" sz="2000" dirty="0"/>
              <a:t>prone signals in design</a:t>
            </a:r>
          </a:p>
        </p:txBody>
      </p:sp>
      <p:sp>
        <p:nvSpPr>
          <p:cNvPr id="12" name="Rectangle 11"/>
          <p:cNvSpPr/>
          <p:nvPr/>
        </p:nvSpPr>
        <p:spPr>
          <a:xfrm>
            <a:off x="157163" y="4397415"/>
            <a:ext cx="11587162" cy="2031325"/>
          </a:xfrm>
          <a:prstGeom prst="rect">
            <a:avLst/>
          </a:prstGeom>
        </p:spPr>
        <p:txBody>
          <a:bodyPr wrap="square">
            <a:spAutoFit/>
          </a:bodyPr>
          <a:lstStyle/>
          <a:p>
            <a:r>
              <a:rPr lang="en-US" b="1" i="1" dirty="0"/>
              <a:t>Summary </a:t>
            </a:r>
          </a:p>
          <a:p>
            <a:pPr marL="285750" indent="-285750">
              <a:buFont typeface="Arial" panose="020B0604020202020204" pitchFamily="34" charset="0"/>
              <a:buChar char="•"/>
            </a:pPr>
            <a:r>
              <a:rPr lang="en-US" dirty="0"/>
              <a:t>VC SpyGlass CDC reuses  the existing PrimeTime based STA flow setup and constraints with a strong correlation of clocks, constants, and crossings with PrimeTime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Compared to conventional STA flow, Netlist CDC flow with VC SpyGlass CDC helped us to increase coverage with additional checks for synchronization, convergence, and glitch</a:t>
            </a:r>
          </a:p>
          <a:p>
            <a:endParaRPr lang="en-US" dirty="0"/>
          </a:p>
        </p:txBody>
      </p:sp>
    </p:spTree>
    <p:custDataLst>
      <p:tags r:id="rId1"/>
    </p:custDataLst>
    <p:extLst>
      <p:ext uri="{BB962C8B-B14F-4D97-AF65-F5344CB8AC3E}">
        <p14:creationId xmlns:p14="http://schemas.microsoft.com/office/powerpoint/2010/main" val="32842566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YNOPSYS:STMTNUMBER" val="1"/>
  <p:tag name="SYNOPSYS:CONSTMT" val="1"/>
</p:tagLst>
</file>

<file path=ppt/tags/tag10.xml><?xml version="1.0" encoding="utf-8"?>
<p:tagLst xmlns:a="http://schemas.openxmlformats.org/drawingml/2006/main" xmlns:r="http://schemas.openxmlformats.org/officeDocument/2006/relationships" xmlns:p="http://schemas.openxmlformats.org/presentationml/2006/main">
  <p:tag name="SYNOPSYS-TEMPLATE-001" val="1/6/2016 2:39:37 PM"/>
</p:tagLst>
</file>

<file path=ppt/tags/tag11.xml><?xml version="1.0" encoding="utf-8"?>
<p:tagLst xmlns:a="http://schemas.openxmlformats.org/drawingml/2006/main" xmlns:r="http://schemas.openxmlformats.org/officeDocument/2006/relationships" xmlns:p="http://schemas.openxmlformats.org/presentationml/2006/main">
  <p:tag name="SYNOPSYS-SHAPE" val="Y"/>
</p:tagLst>
</file>

<file path=ppt/tags/tag12.xml><?xml version="1.0" encoding="utf-8"?>
<p:tagLst xmlns:a="http://schemas.openxmlformats.org/drawingml/2006/main" xmlns:r="http://schemas.openxmlformats.org/officeDocument/2006/relationships" xmlns:p="http://schemas.openxmlformats.org/presentationml/2006/main">
  <p:tag name="SYNOPSYS-SHAPE" val="Y"/>
</p:tagLst>
</file>

<file path=ppt/tags/tag13.xml><?xml version="1.0" encoding="utf-8"?>
<p:tagLst xmlns:a="http://schemas.openxmlformats.org/drawingml/2006/main" xmlns:r="http://schemas.openxmlformats.org/officeDocument/2006/relationships" xmlns:p="http://schemas.openxmlformats.org/presentationml/2006/main">
  <p:tag name="SYNOPSYS-SHAPE" val="Y"/>
</p:tagLst>
</file>

<file path=ppt/tags/tag14.xml><?xml version="1.0" encoding="utf-8"?>
<p:tagLst xmlns:a="http://schemas.openxmlformats.org/drawingml/2006/main" xmlns:r="http://schemas.openxmlformats.org/officeDocument/2006/relationships" xmlns:p="http://schemas.openxmlformats.org/presentationml/2006/main">
  <p:tag name="SYNOPSYS-SHAPE" val="Y"/>
</p:tagLst>
</file>

<file path=ppt/tags/tag15.xml><?xml version="1.0" encoding="utf-8"?>
<p:tagLst xmlns:a="http://schemas.openxmlformats.org/drawingml/2006/main" xmlns:r="http://schemas.openxmlformats.org/officeDocument/2006/relationships" xmlns:p="http://schemas.openxmlformats.org/presentationml/2006/main">
  <p:tag name="SYNOPSYS-SHAPE" val="Y"/>
</p:tagLst>
</file>

<file path=ppt/tags/tag16.xml><?xml version="1.0" encoding="utf-8"?>
<p:tagLst xmlns:a="http://schemas.openxmlformats.org/drawingml/2006/main" xmlns:r="http://schemas.openxmlformats.org/officeDocument/2006/relationships" xmlns:p="http://schemas.openxmlformats.org/presentationml/2006/main">
  <p:tag name="SYNOPSYS-SHAPE" val="Y"/>
</p:tagLst>
</file>

<file path=ppt/tags/tag17.xml><?xml version="1.0" encoding="utf-8"?>
<p:tagLst xmlns:a="http://schemas.openxmlformats.org/drawingml/2006/main" xmlns:r="http://schemas.openxmlformats.org/officeDocument/2006/relationships" xmlns:p="http://schemas.openxmlformats.org/presentationml/2006/main">
  <p:tag name="SYNOPSYS-SHAPE" val="Y"/>
</p:tagLst>
</file>

<file path=ppt/tags/tag18.xml><?xml version="1.0" encoding="utf-8"?>
<p:tagLst xmlns:a="http://schemas.openxmlformats.org/drawingml/2006/main" xmlns:r="http://schemas.openxmlformats.org/officeDocument/2006/relationships" xmlns:p="http://schemas.openxmlformats.org/presentationml/2006/main">
  <p:tag name="SYNOPSYS-SHAPE" val="Y"/>
</p:tagLst>
</file>

<file path=ppt/tags/tag19.xml><?xml version="1.0" encoding="utf-8"?>
<p:tagLst xmlns:a="http://schemas.openxmlformats.org/drawingml/2006/main" xmlns:r="http://schemas.openxmlformats.org/officeDocument/2006/relationships" xmlns:p="http://schemas.openxmlformats.org/presentationml/2006/main">
  <p:tag name="SYNOPSYS-SHAPE" val="Y"/>
</p:tagLst>
</file>

<file path=ppt/tags/tag2.xml><?xml version="1.0" encoding="utf-8"?>
<p:tagLst xmlns:a="http://schemas.openxmlformats.org/drawingml/2006/main" xmlns:r="http://schemas.openxmlformats.org/officeDocument/2006/relationships" xmlns:p="http://schemas.openxmlformats.org/presentationml/2006/main">
  <p:tag name="SYNOPSYS-SHAPE" val="Y"/>
</p:tagLst>
</file>

<file path=ppt/tags/tag20.xml><?xml version="1.0" encoding="utf-8"?>
<p:tagLst xmlns:a="http://schemas.openxmlformats.org/drawingml/2006/main" xmlns:r="http://schemas.openxmlformats.org/officeDocument/2006/relationships" xmlns:p="http://schemas.openxmlformats.org/presentationml/2006/main">
  <p:tag name="SYNOPSYS-SHAPE" val="Y"/>
</p:tagLst>
</file>

<file path=ppt/tags/tag21.xml><?xml version="1.0" encoding="utf-8"?>
<p:tagLst xmlns:a="http://schemas.openxmlformats.org/drawingml/2006/main" xmlns:r="http://schemas.openxmlformats.org/officeDocument/2006/relationships" xmlns:p="http://schemas.openxmlformats.org/presentationml/2006/main">
  <p:tag name="SYNOPSYS-SHAPE" val="Y"/>
</p:tagLst>
</file>

<file path=ppt/tags/tag22.xml><?xml version="1.0" encoding="utf-8"?>
<p:tagLst xmlns:a="http://schemas.openxmlformats.org/drawingml/2006/main" xmlns:r="http://schemas.openxmlformats.org/officeDocument/2006/relationships" xmlns:p="http://schemas.openxmlformats.org/presentationml/2006/main">
  <p:tag name="SYNOPSYS-SHAPE" val="Y"/>
</p:tagLst>
</file>

<file path=ppt/tags/tag23.xml><?xml version="1.0" encoding="utf-8"?>
<p:tagLst xmlns:a="http://schemas.openxmlformats.org/drawingml/2006/main" xmlns:r="http://schemas.openxmlformats.org/officeDocument/2006/relationships" xmlns:p="http://schemas.openxmlformats.org/presentationml/2006/main">
  <p:tag name="SYNOPSYS-SHAPE" val="Y"/>
</p:tagLst>
</file>

<file path=ppt/tags/tag24.xml><?xml version="1.0" encoding="utf-8"?>
<p:tagLst xmlns:a="http://schemas.openxmlformats.org/drawingml/2006/main" xmlns:r="http://schemas.openxmlformats.org/officeDocument/2006/relationships" xmlns:p="http://schemas.openxmlformats.org/presentationml/2006/main">
  <p:tag name="SYNOPSYS-SHAPE" val="Y"/>
</p:tagLst>
</file>

<file path=ppt/tags/tag25.xml><?xml version="1.0" encoding="utf-8"?>
<p:tagLst xmlns:a="http://schemas.openxmlformats.org/drawingml/2006/main" xmlns:r="http://schemas.openxmlformats.org/officeDocument/2006/relationships" xmlns:p="http://schemas.openxmlformats.org/presentationml/2006/main">
  <p:tag name="SYNOPSYS-SHAPE" val="Y"/>
</p:tagLst>
</file>

<file path=ppt/tags/tag26.xml><?xml version="1.0" encoding="utf-8"?>
<p:tagLst xmlns:a="http://schemas.openxmlformats.org/drawingml/2006/main" xmlns:r="http://schemas.openxmlformats.org/officeDocument/2006/relationships" xmlns:p="http://schemas.openxmlformats.org/presentationml/2006/main">
  <p:tag name="SYNOPSYS-SHAPE" val="Y"/>
</p:tagLst>
</file>

<file path=ppt/tags/tag27.xml><?xml version="1.0" encoding="utf-8"?>
<p:tagLst xmlns:a="http://schemas.openxmlformats.org/drawingml/2006/main" xmlns:r="http://schemas.openxmlformats.org/officeDocument/2006/relationships" xmlns:p="http://schemas.openxmlformats.org/presentationml/2006/main">
  <p:tag name="SYNOPSYS-SHAPE" val="Y"/>
</p:tagLst>
</file>

<file path=ppt/tags/tag28.xml><?xml version="1.0" encoding="utf-8"?>
<p:tagLst xmlns:a="http://schemas.openxmlformats.org/drawingml/2006/main" xmlns:r="http://schemas.openxmlformats.org/officeDocument/2006/relationships" xmlns:p="http://schemas.openxmlformats.org/presentationml/2006/main">
  <p:tag name="SYNOPSYS-SHAPE" val="Y"/>
</p:tagLst>
</file>

<file path=ppt/tags/tag29.xml><?xml version="1.0" encoding="utf-8"?>
<p:tagLst xmlns:a="http://schemas.openxmlformats.org/drawingml/2006/main" xmlns:r="http://schemas.openxmlformats.org/officeDocument/2006/relationships" xmlns:p="http://schemas.openxmlformats.org/presentationml/2006/main">
  <p:tag name="SYNOPSYS-SHAPE" val="Y"/>
</p:tagLst>
</file>

<file path=ppt/tags/tag3.xml><?xml version="1.0" encoding="utf-8"?>
<p:tagLst xmlns:a="http://schemas.openxmlformats.org/drawingml/2006/main" xmlns:r="http://schemas.openxmlformats.org/officeDocument/2006/relationships" xmlns:p="http://schemas.openxmlformats.org/presentationml/2006/main">
  <p:tag name="SYNOPSYS-SHAPE" val="Y"/>
</p:tagLst>
</file>

<file path=ppt/tags/tag30.xml><?xml version="1.0" encoding="utf-8"?>
<p:tagLst xmlns:a="http://schemas.openxmlformats.org/drawingml/2006/main" xmlns:r="http://schemas.openxmlformats.org/officeDocument/2006/relationships" xmlns:p="http://schemas.openxmlformats.org/presentationml/2006/main">
  <p:tag name="SYNOPSYS-SHAPE" val="Y"/>
</p:tagLst>
</file>

<file path=ppt/tags/tag31.xml><?xml version="1.0" encoding="utf-8"?>
<p:tagLst xmlns:a="http://schemas.openxmlformats.org/drawingml/2006/main" xmlns:r="http://schemas.openxmlformats.org/officeDocument/2006/relationships" xmlns:p="http://schemas.openxmlformats.org/presentationml/2006/main">
  <p:tag name="SYNOPSYS-SHAPE" val="Y"/>
</p:tagLst>
</file>

<file path=ppt/tags/tag32.xml><?xml version="1.0" encoding="utf-8"?>
<p:tagLst xmlns:a="http://schemas.openxmlformats.org/drawingml/2006/main" xmlns:r="http://schemas.openxmlformats.org/officeDocument/2006/relationships" xmlns:p="http://schemas.openxmlformats.org/presentationml/2006/main">
  <p:tag name="SYNOPSYS-SHAPE" val="Y"/>
</p:tagLst>
</file>

<file path=ppt/tags/tag33.xml><?xml version="1.0" encoding="utf-8"?>
<p:tagLst xmlns:a="http://schemas.openxmlformats.org/drawingml/2006/main" xmlns:r="http://schemas.openxmlformats.org/officeDocument/2006/relationships" xmlns:p="http://schemas.openxmlformats.org/presentationml/2006/main">
  <p:tag name="SYNOPSYS-SHAPE" val="Y"/>
</p:tagLst>
</file>

<file path=ppt/tags/tag34.xml><?xml version="1.0" encoding="utf-8"?>
<p:tagLst xmlns:a="http://schemas.openxmlformats.org/drawingml/2006/main" xmlns:r="http://schemas.openxmlformats.org/officeDocument/2006/relationships" xmlns:p="http://schemas.openxmlformats.org/presentationml/2006/main">
  <p:tag name="SYNOPSYS-SHAPE" val="Y"/>
</p:tagLst>
</file>

<file path=ppt/tags/tag35.xml><?xml version="1.0" encoding="utf-8"?>
<p:tagLst xmlns:a="http://schemas.openxmlformats.org/drawingml/2006/main" xmlns:r="http://schemas.openxmlformats.org/officeDocument/2006/relationships" xmlns:p="http://schemas.openxmlformats.org/presentationml/2006/main">
  <p:tag name="SYNOPSYS-SHAPE" val="Y"/>
</p:tagLst>
</file>

<file path=ppt/tags/tag36.xml><?xml version="1.0" encoding="utf-8"?>
<p:tagLst xmlns:a="http://schemas.openxmlformats.org/drawingml/2006/main" xmlns:r="http://schemas.openxmlformats.org/officeDocument/2006/relationships" xmlns:p="http://schemas.openxmlformats.org/presentationml/2006/main">
  <p:tag name="SYNOPSYS-SHAPE" val="Y"/>
</p:tagLst>
</file>

<file path=ppt/tags/tag37.xml><?xml version="1.0" encoding="utf-8"?>
<p:tagLst xmlns:a="http://schemas.openxmlformats.org/drawingml/2006/main" xmlns:r="http://schemas.openxmlformats.org/officeDocument/2006/relationships" xmlns:p="http://schemas.openxmlformats.org/presentationml/2006/main">
  <p:tag name="SYNOPSYS-SHAPE" val="Y"/>
</p:tagLst>
</file>

<file path=ppt/tags/tag38.xml><?xml version="1.0" encoding="utf-8"?>
<p:tagLst xmlns:a="http://schemas.openxmlformats.org/drawingml/2006/main" xmlns:r="http://schemas.openxmlformats.org/officeDocument/2006/relationships" xmlns:p="http://schemas.openxmlformats.org/presentationml/2006/main">
  <p:tag name="SYNOPSYS-SHAPE" val="Y"/>
</p:tagLst>
</file>

<file path=ppt/tags/tag39.xml><?xml version="1.0" encoding="utf-8"?>
<p:tagLst xmlns:a="http://schemas.openxmlformats.org/drawingml/2006/main" xmlns:r="http://schemas.openxmlformats.org/officeDocument/2006/relationships" xmlns:p="http://schemas.openxmlformats.org/presentationml/2006/main">
  <p:tag name="SYNOPSYS-SHAPE" val="Y"/>
</p:tagLst>
</file>

<file path=ppt/tags/tag4.xml><?xml version="1.0" encoding="utf-8"?>
<p:tagLst xmlns:a="http://schemas.openxmlformats.org/drawingml/2006/main" xmlns:r="http://schemas.openxmlformats.org/officeDocument/2006/relationships" xmlns:p="http://schemas.openxmlformats.org/presentationml/2006/main">
  <p:tag name="SYNOPSYS-SHAPE" val="Y"/>
</p:tagLst>
</file>

<file path=ppt/tags/tag40.xml><?xml version="1.0" encoding="utf-8"?>
<p:tagLst xmlns:a="http://schemas.openxmlformats.org/drawingml/2006/main" xmlns:r="http://schemas.openxmlformats.org/officeDocument/2006/relationships" xmlns:p="http://schemas.openxmlformats.org/presentationml/2006/main">
  <p:tag name="SYNOPSYS-SHAPE" val="Y"/>
</p:tagLst>
</file>

<file path=ppt/tags/tag41.xml><?xml version="1.0" encoding="utf-8"?>
<p:tagLst xmlns:a="http://schemas.openxmlformats.org/drawingml/2006/main" xmlns:r="http://schemas.openxmlformats.org/officeDocument/2006/relationships" xmlns:p="http://schemas.openxmlformats.org/presentationml/2006/main">
  <p:tag name="SYNOPSYS-SHAPE" val="Y"/>
</p:tagLst>
</file>

<file path=ppt/tags/tag42.xml><?xml version="1.0" encoding="utf-8"?>
<p:tagLst xmlns:a="http://schemas.openxmlformats.org/drawingml/2006/main" xmlns:r="http://schemas.openxmlformats.org/officeDocument/2006/relationships" xmlns:p="http://schemas.openxmlformats.org/presentationml/2006/main">
  <p:tag name="SYNOPSYS-SHAPE" val="Y"/>
</p:tagLst>
</file>

<file path=ppt/tags/tag43.xml><?xml version="1.0" encoding="utf-8"?>
<p:tagLst xmlns:a="http://schemas.openxmlformats.org/drawingml/2006/main" xmlns:r="http://schemas.openxmlformats.org/officeDocument/2006/relationships" xmlns:p="http://schemas.openxmlformats.org/presentationml/2006/main">
  <p:tag name="SYNOPSYS-SHAPE" val="Y"/>
</p:tagLst>
</file>

<file path=ppt/tags/tag44.xml><?xml version="1.0" encoding="utf-8"?>
<p:tagLst xmlns:a="http://schemas.openxmlformats.org/drawingml/2006/main" xmlns:r="http://schemas.openxmlformats.org/officeDocument/2006/relationships" xmlns:p="http://schemas.openxmlformats.org/presentationml/2006/main">
  <p:tag name="SYNOPSYS-SHAPE" val="Y"/>
</p:tagLst>
</file>

<file path=ppt/tags/tag45.xml><?xml version="1.0" encoding="utf-8"?>
<p:tagLst xmlns:a="http://schemas.openxmlformats.org/drawingml/2006/main" xmlns:r="http://schemas.openxmlformats.org/officeDocument/2006/relationships" xmlns:p="http://schemas.openxmlformats.org/presentationml/2006/main">
  <p:tag name="SYNOPSYS-SHAPE" val="Y"/>
</p:tagLst>
</file>

<file path=ppt/tags/tag46.xml><?xml version="1.0" encoding="utf-8"?>
<p:tagLst xmlns:a="http://schemas.openxmlformats.org/drawingml/2006/main" xmlns:r="http://schemas.openxmlformats.org/officeDocument/2006/relationships" xmlns:p="http://schemas.openxmlformats.org/presentationml/2006/main">
  <p:tag name="SYNOPSYS-SHAPE" val="Y"/>
</p:tagLst>
</file>

<file path=ppt/tags/tag47.xml><?xml version="1.0" encoding="utf-8"?>
<p:tagLst xmlns:a="http://schemas.openxmlformats.org/drawingml/2006/main" xmlns:r="http://schemas.openxmlformats.org/officeDocument/2006/relationships" xmlns:p="http://schemas.openxmlformats.org/presentationml/2006/main">
  <p:tag name="SYNOPSYS-SHAPE" val="Y"/>
</p:tagLst>
</file>

<file path=ppt/tags/tag48.xml><?xml version="1.0" encoding="utf-8"?>
<p:tagLst xmlns:a="http://schemas.openxmlformats.org/drawingml/2006/main" xmlns:r="http://schemas.openxmlformats.org/officeDocument/2006/relationships" xmlns:p="http://schemas.openxmlformats.org/presentationml/2006/main">
  <p:tag name="SYNOPSYS-SHAPE" val="Y"/>
</p:tagLst>
</file>

<file path=ppt/tags/tag49.xml><?xml version="1.0" encoding="utf-8"?>
<p:tagLst xmlns:a="http://schemas.openxmlformats.org/drawingml/2006/main" xmlns:r="http://schemas.openxmlformats.org/officeDocument/2006/relationships" xmlns:p="http://schemas.openxmlformats.org/presentationml/2006/main">
  <p:tag name="SYNOPSYS-SHAPE" val="Y"/>
</p:tagLst>
</file>

<file path=ppt/tags/tag5.xml><?xml version="1.0" encoding="utf-8"?>
<p:tagLst xmlns:a="http://schemas.openxmlformats.org/drawingml/2006/main" xmlns:r="http://schemas.openxmlformats.org/officeDocument/2006/relationships" xmlns:p="http://schemas.openxmlformats.org/presentationml/2006/main">
  <p:tag name="SYNOPSYS-SHAPE" val="Y"/>
</p:tagLst>
</file>

<file path=ppt/tags/tag50.xml><?xml version="1.0" encoding="utf-8"?>
<p:tagLst xmlns:a="http://schemas.openxmlformats.org/drawingml/2006/main" xmlns:r="http://schemas.openxmlformats.org/officeDocument/2006/relationships" xmlns:p="http://schemas.openxmlformats.org/presentationml/2006/main">
  <p:tag name="SYNOPSYS-SHAPE" val="Y"/>
</p:tagLst>
</file>

<file path=ppt/tags/tag51.xml><?xml version="1.0" encoding="utf-8"?>
<p:tagLst xmlns:a="http://schemas.openxmlformats.org/drawingml/2006/main" xmlns:r="http://schemas.openxmlformats.org/officeDocument/2006/relationships" xmlns:p="http://schemas.openxmlformats.org/presentationml/2006/main">
  <p:tag name="SYNOPSYS-SHAPE" val="Y"/>
</p:tagLst>
</file>

<file path=ppt/tags/tag52.xml><?xml version="1.0" encoding="utf-8"?>
<p:tagLst xmlns:a="http://schemas.openxmlformats.org/drawingml/2006/main" xmlns:r="http://schemas.openxmlformats.org/officeDocument/2006/relationships" xmlns:p="http://schemas.openxmlformats.org/presentationml/2006/main">
  <p:tag name="SYNOPSYS-SHAPE" val="Y"/>
</p:tagLst>
</file>

<file path=ppt/tags/tag53.xml><?xml version="1.0" encoding="utf-8"?>
<p:tagLst xmlns:a="http://schemas.openxmlformats.org/drawingml/2006/main" xmlns:r="http://schemas.openxmlformats.org/officeDocument/2006/relationships" xmlns:p="http://schemas.openxmlformats.org/presentationml/2006/main">
  <p:tag name="SYNOPSYS-SHAPE" val="Y"/>
</p:tagLst>
</file>

<file path=ppt/tags/tag54.xml><?xml version="1.0" encoding="utf-8"?>
<p:tagLst xmlns:a="http://schemas.openxmlformats.org/drawingml/2006/main" xmlns:r="http://schemas.openxmlformats.org/officeDocument/2006/relationships" xmlns:p="http://schemas.openxmlformats.org/presentationml/2006/main">
  <p:tag name="SYNOPSYS-SHAPE" val="Y"/>
</p:tagLst>
</file>

<file path=ppt/tags/tag55.xml><?xml version="1.0" encoding="utf-8"?>
<p:tagLst xmlns:a="http://schemas.openxmlformats.org/drawingml/2006/main" xmlns:r="http://schemas.openxmlformats.org/officeDocument/2006/relationships" xmlns:p="http://schemas.openxmlformats.org/presentationml/2006/main">
  <p:tag name="SYNOPSYS-SHAPE" val="Y"/>
</p:tagLst>
</file>

<file path=ppt/tags/tag56.xml><?xml version="1.0" encoding="utf-8"?>
<p:tagLst xmlns:a="http://schemas.openxmlformats.org/drawingml/2006/main" xmlns:r="http://schemas.openxmlformats.org/officeDocument/2006/relationships" xmlns:p="http://schemas.openxmlformats.org/presentationml/2006/main">
  <p:tag name="SYNOPSYS-SHAPE" val="Y"/>
</p:tagLst>
</file>

<file path=ppt/tags/tag57.xml><?xml version="1.0" encoding="utf-8"?>
<p:tagLst xmlns:a="http://schemas.openxmlformats.org/drawingml/2006/main" xmlns:r="http://schemas.openxmlformats.org/officeDocument/2006/relationships" xmlns:p="http://schemas.openxmlformats.org/presentationml/2006/main">
  <p:tag name="SYNOPSYS-SHAPE" val="Y"/>
</p:tagLst>
</file>

<file path=ppt/tags/tag58.xml><?xml version="1.0" encoding="utf-8"?>
<p:tagLst xmlns:a="http://schemas.openxmlformats.org/drawingml/2006/main" xmlns:r="http://schemas.openxmlformats.org/officeDocument/2006/relationships" xmlns:p="http://schemas.openxmlformats.org/presentationml/2006/main">
  <p:tag name="SYNOPSYS-SHAPE" val="Y"/>
</p:tagLst>
</file>

<file path=ppt/tags/tag59.xml><?xml version="1.0" encoding="utf-8"?>
<p:tagLst xmlns:a="http://schemas.openxmlformats.org/drawingml/2006/main" xmlns:r="http://schemas.openxmlformats.org/officeDocument/2006/relationships" xmlns:p="http://schemas.openxmlformats.org/presentationml/2006/main">
  <p:tag name="SYNOPSYS-SHAPE" val="Y"/>
</p:tagLst>
</file>

<file path=ppt/tags/tag6.xml><?xml version="1.0" encoding="utf-8"?>
<p:tagLst xmlns:a="http://schemas.openxmlformats.org/drawingml/2006/main" xmlns:r="http://schemas.openxmlformats.org/officeDocument/2006/relationships" xmlns:p="http://schemas.openxmlformats.org/presentationml/2006/main">
  <p:tag name="SYNOPSYS-SHAPE" val="Y"/>
</p:tagLst>
</file>

<file path=ppt/tags/tag60.xml><?xml version="1.0" encoding="utf-8"?>
<p:tagLst xmlns:a="http://schemas.openxmlformats.org/drawingml/2006/main" xmlns:r="http://schemas.openxmlformats.org/officeDocument/2006/relationships" xmlns:p="http://schemas.openxmlformats.org/presentationml/2006/main">
  <p:tag name="SYNOPSYS-SHAPE" val="Y"/>
</p:tagLst>
</file>

<file path=ppt/tags/tag61.xml><?xml version="1.0" encoding="utf-8"?>
<p:tagLst xmlns:a="http://schemas.openxmlformats.org/drawingml/2006/main" xmlns:r="http://schemas.openxmlformats.org/officeDocument/2006/relationships" xmlns:p="http://schemas.openxmlformats.org/presentationml/2006/main">
  <p:tag name="SYNOPSYS-SHAPE" val="Y"/>
</p:tagLst>
</file>

<file path=ppt/tags/tag62.xml><?xml version="1.0" encoding="utf-8"?>
<p:tagLst xmlns:a="http://schemas.openxmlformats.org/drawingml/2006/main" xmlns:r="http://schemas.openxmlformats.org/officeDocument/2006/relationships" xmlns:p="http://schemas.openxmlformats.org/presentationml/2006/main">
  <p:tag name="SYNOPSYS-SHAPE" val="Y"/>
</p:tagLst>
</file>

<file path=ppt/tags/tag63.xml><?xml version="1.0" encoding="utf-8"?>
<p:tagLst xmlns:a="http://schemas.openxmlformats.org/drawingml/2006/main" xmlns:r="http://schemas.openxmlformats.org/officeDocument/2006/relationships" xmlns:p="http://schemas.openxmlformats.org/presentationml/2006/main">
  <p:tag name="SYNOPSYS-SHAPE" val="Y"/>
</p:tagLst>
</file>

<file path=ppt/tags/tag64.xml><?xml version="1.0" encoding="utf-8"?>
<p:tagLst xmlns:a="http://schemas.openxmlformats.org/drawingml/2006/main" xmlns:r="http://schemas.openxmlformats.org/officeDocument/2006/relationships" xmlns:p="http://schemas.openxmlformats.org/presentationml/2006/main">
  <p:tag name="SYNOPSYS-SHAPE" val="Y"/>
</p:tagLst>
</file>

<file path=ppt/tags/tag65.xml><?xml version="1.0" encoding="utf-8"?>
<p:tagLst xmlns:a="http://schemas.openxmlformats.org/drawingml/2006/main" xmlns:r="http://schemas.openxmlformats.org/officeDocument/2006/relationships" xmlns:p="http://schemas.openxmlformats.org/presentationml/2006/main">
  <p:tag name="SYNOPSYS-SHAPE" val="Y"/>
</p:tagLst>
</file>

<file path=ppt/tags/tag66.xml><?xml version="1.0" encoding="utf-8"?>
<p:tagLst xmlns:a="http://schemas.openxmlformats.org/drawingml/2006/main" xmlns:r="http://schemas.openxmlformats.org/officeDocument/2006/relationships" xmlns:p="http://schemas.openxmlformats.org/presentationml/2006/main">
  <p:tag name="SYNOPSYS-SHAPE" val="Y"/>
</p:tagLst>
</file>

<file path=ppt/tags/tag67.xml><?xml version="1.0" encoding="utf-8"?>
<p:tagLst xmlns:a="http://schemas.openxmlformats.org/drawingml/2006/main" xmlns:r="http://schemas.openxmlformats.org/officeDocument/2006/relationships" xmlns:p="http://schemas.openxmlformats.org/presentationml/2006/main">
  <p:tag name="SYNOPSYS-SHAPE" val="Y"/>
</p:tagLst>
</file>

<file path=ppt/tags/tag68.xml><?xml version="1.0" encoding="utf-8"?>
<p:tagLst xmlns:a="http://schemas.openxmlformats.org/drawingml/2006/main" xmlns:r="http://schemas.openxmlformats.org/officeDocument/2006/relationships" xmlns:p="http://schemas.openxmlformats.org/presentationml/2006/main">
  <p:tag name="SYNOPSYS-SHAPE" val="Y"/>
</p:tagLst>
</file>

<file path=ppt/tags/tag69.xml><?xml version="1.0" encoding="utf-8"?>
<p:tagLst xmlns:a="http://schemas.openxmlformats.org/drawingml/2006/main" xmlns:r="http://schemas.openxmlformats.org/officeDocument/2006/relationships" xmlns:p="http://schemas.openxmlformats.org/presentationml/2006/main">
  <p:tag name="SYNOPSYS-SHAPE" val="Y"/>
</p:tagLst>
</file>

<file path=ppt/tags/tag7.xml><?xml version="1.0" encoding="utf-8"?>
<p:tagLst xmlns:a="http://schemas.openxmlformats.org/drawingml/2006/main" xmlns:r="http://schemas.openxmlformats.org/officeDocument/2006/relationships" xmlns:p="http://schemas.openxmlformats.org/presentationml/2006/main">
  <p:tag name="SYNOPSYS-TEMPLATE-001" val="12/13/2015 5:23:58 PM"/>
  <p:tag name="SYNOPSYS-SHAPE" val="Y"/>
</p:tagLst>
</file>

<file path=ppt/tags/tag70.xml><?xml version="1.0" encoding="utf-8"?>
<p:tagLst xmlns:a="http://schemas.openxmlformats.org/drawingml/2006/main" xmlns:r="http://schemas.openxmlformats.org/officeDocument/2006/relationships" xmlns:p="http://schemas.openxmlformats.org/presentationml/2006/main">
  <p:tag name="SYNOPSYS-SHAPE" val="Y"/>
</p:tagLst>
</file>

<file path=ppt/tags/tag71.xml><?xml version="1.0" encoding="utf-8"?>
<p:tagLst xmlns:a="http://schemas.openxmlformats.org/drawingml/2006/main" xmlns:r="http://schemas.openxmlformats.org/officeDocument/2006/relationships" xmlns:p="http://schemas.openxmlformats.org/presentationml/2006/main">
  <p:tag name="SYNOPSYS-SHAPE" val="Y"/>
</p:tagLst>
</file>

<file path=ppt/tags/tag72.xml><?xml version="1.0" encoding="utf-8"?>
<p:tagLst xmlns:a="http://schemas.openxmlformats.org/drawingml/2006/main" xmlns:r="http://schemas.openxmlformats.org/officeDocument/2006/relationships" xmlns:p="http://schemas.openxmlformats.org/presentationml/2006/main">
  <p:tag name="SYNOPSYS-SHAPE" val="Y"/>
</p:tagLst>
</file>

<file path=ppt/tags/tag73.xml><?xml version="1.0" encoding="utf-8"?>
<p:tagLst xmlns:a="http://schemas.openxmlformats.org/drawingml/2006/main" xmlns:r="http://schemas.openxmlformats.org/officeDocument/2006/relationships" xmlns:p="http://schemas.openxmlformats.org/presentationml/2006/main">
  <p:tag name="SYNOPSYS-SHAPE" val="Y"/>
</p:tagLst>
</file>

<file path=ppt/tags/tag74.xml><?xml version="1.0" encoding="utf-8"?>
<p:tagLst xmlns:a="http://schemas.openxmlformats.org/drawingml/2006/main" xmlns:r="http://schemas.openxmlformats.org/officeDocument/2006/relationships" xmlns:p="http://schemas.openxmlformats.org/presentationml/2006/main">
  <p:tag name="SYNOPSYS-SHAPE" val="Y"/>
</p:tagLst>
</file>

<file path=ppt/tags/tag75.xml><?xml version="1.0" encoding="utf-8"?>
<p:tagLst xmlns:a="http://schemas.openxmlformats.org/drawingml/2006/main" xmlns:r="http://schemas.openxmlformats.org/officeDocument/2006/relationships" xmlns:p="http://schemas.openxmlformats.org/presentationml/2006/main">
  <p:tag name="SYNOPSYS-SHAPE" val="Y"/>
</p:tagLst>
</file>

<file path=ppt/tags/tag76.xml><?xml version="1.0" encoding="utf-8"?>
<p:tagLst xmlns:a="http://schemas.openxmlformats.org/drawingml/2006/main" xmlns:r="http://schemas.openxmlformats.org/officeDocument/2006/relationships" xmlns:p="http://schemas.openxmlformats.org/presentationml/2006/main">
  <p:tag name="SYNOPSYS-SHAPE" val="Y"/>
</p:tagLst>
</file>

<file path=ppt/tags/tag77.xml><?xml version="1.0" encoding="utf-8"?>
<p:tagLst xmlns:a="http://schemas.openxmlformats.org/drawingml/2006/main" xmlns:r="http://schemas.openxmlformats.org/officeDocument/2006/relationships" xmlns:p="http://schemas.openxmlformats.org/presentationml/2006/main">
  <p:tag name="SYNOPSYS-SHAPE" val="Y"/>
</p:tagLst>
</file>

<file path=ppt/tags/tag78.xml><?xml version="1.0" encoding="utf-8"?>
<p:tagLst xmlns:a="http://schemas.openxmlformats.org/drawingml/2006/main" xmlns:r="http://schemas.openxmlformats.org/officeDocument/2006/relationships" xmlns:p="http://schemas.openxmlformats.org/presentationml/2006/main">
  <p:tag name="SYNOPSYS-SHAPE" val="Y"/>
</p:tagLst>
</file>

<file path=ppt/tags/tag79.xml><?xml version="1.0" encoding="utf-8"?>
<p:tagLst xmlns:a="http://schemas.openxmlformats.org/drawingml/2006/main" xmlns:r="http://schemas.openxmlformats.org/officeDocument/2006/relationships" xmlns:p="http://schemas.openxmlformats.org/presentationml/2006/main">
  <p:tag name="SYNOPSYS-SHAPE" val="Y"/>
</p:tagLst>
</file>

<file path=ppt/tags/tag8.xml><?xml version="1.0" encoding="utf-8"?>
<p:tagLst xmlns:a="http://schemas.openxmlformats.org/drawingml/2006/main" xmlns:r="http://schemas.openxmlformats.org/officeDocument/2006/relationships" xmlns:p="http://schemas.openxmlformats.org/presentationml/2006/main">
  <p:tag name="SYNOPSYS-TEMPLATE-001" val="12/19/2015 4:31:23 PM"/>
  <p:tag name="SYNOPSYS-SHAPE" val="Y"/>
</p:tagLst>
</file>

<file path=ppt/tags/tag80.xml><?xml version="1.0" encoding="utf-8"?>
<p:tagLst xmlns:a="http://schemas.openxmlformats.org/drawingml/2006/main" xmlns:r="http://schemas.openxmlformats.org/officeDocument/2006/relationships" xmlns:p="http://schemas.openxmlformats.org/presentationml/2006/main">
  <p:tag name="SYNOPSYS:CONSTMT" val="1"/>
</p:tagLst>
</file>

<file path=ppt/tags/tag81.xml><?xml version="1.0" encoding="utf-8"?>
<p:tagLst xmlns:a="http://schemas.openxmlformats.org/drawingml/2006/main" xmlns:r="http://schemas.openxmlformats.org/officeDocument/2006/relationships" xmlns:p="http://schemas.openxmlformats.org/presentationml/2006/main">
  <p:tag name="SYNOPSYS:CONSTMT" val="TagValue"/>
</p:tagLst>
</file>

<file path=ppt/tags/tag82.xml><?xml version="1.0" encoding="utf-8"?>
<p:tagLst xmlns:a="http://schemas.openxmlformats.org/drawingml/2006/main" xmlns:r="http://schemas.openxmlformats.org/officeDocument/2006/relationships" xmlns:p="http://schemas.openxmlformats.org/presentationml/2006/main">
  <p:tag name="SYNOPSYS:CONSTMT" val="1"/>
</p:tagLst>
</file>

<file path=ppt/tags/tag83.xml><?xml version="1.0" encoding="utf-8"?>
<p:tagLst xmlns:a="http://schemas.openxmlformats.org/drawingml/2006/main" xmlns:r="http://schemas.openxmlformats.org/officeDocument/2006/relationships" xmlns:p="http://schemas.openxmlformats.org/presentationml/2006/main">
  <p:tag name="SYNOPSYS:CONSTMT" val="TagValue"/>
</p:tagLst>
</file>

<file path=ppt/tags/tag84.xml><?xml version="1.0" encoding="utf-8"?>
<p:tagLst xmlns:a="http://schemas.openxmlformats.org/drawingml/2006/main" xmlns:r="http://schemas.openxmlformats.org/officeDocument/2006/relationships" xmlns:p="http://schemas.openxmlformats.org/presentationml/2006/main">
  <p:tag name="SYNOPSYS:CONSTMT" val="1"/>
</p:tagLst>
</file>

<file path=ppt/tags/tag85.xml><?xml version="1.0" encoding="utf-8"?>
<p:tagLst xmlns:a="http://schemas.openxmlformats.org/drawingml/2006/main" xmlns:r="http://schemas.openxmlformats.org/officeDocument/2006/relationships" xmlns:p="http://schemas.openxmlformats.org/presentationml/2006/main">
  <p:tag name="SYNOPSYS:CONSTMT" val="TagValue"/>
</p:tagLst>
</file>

<file path=ppt/tags/tag86.xml><?xml version="1.0" encoding="utf-8"?>
<p:tagLst xmlns:a="http://schemas.openxmlformats.org/drawingml/2006/main" xmlns:r="http://schemas.openxmlformats.org/officeDocument/2006/relationships" xmlns:p="http://schemas.openxmlformats.org/presentationml/2006/main">
  <p:tag name="SYNOPSYS:CONSTMT" val="1"/>
</p:tagLst>
</file>

<file path=ppt/tags/tag87.xml><?xml version="1.0" encoding="utf-8"?>
<p:tagLst xmlns:a="http://schemas.openxmlformats.org/drawingml/2006/main" xmlns:r="http://schemas.openxmlformats.org/officeDocument/2006/relationships" xmlns:p="http://schemas.openxmlformats.org/presentationml/2006/main">
  <p:tag name="SYNOPSYS:CONSTMT" val="TagValue"/>
</p:tagLst>
</file>

<file path=ppt/tags/tag88.xml><?xml version="1.0" encoding="utf-8"?>
<p:tagLst xmlns:a="http://schemas.openxmlformats.org/drawingml/2006/main" xmlns:r="http://schemas.openxmlformats.org/officeDocument/2006/relationships" xmlns:p="http://schemas.openxmlformats.org/presentationml/2006/main">
  <p:tag name="SYNOPSYS:CONSTMT" val="TagValue"/>
</p:tagLst>
</file>

<file path=ppt/tags/tag89.xml><?xml version="1.0" encoding="utf-8"?>
<p:tagLst xmlns:a="http://schemas.openxmlformats.org/drawingml/2006/main" xmlns:r="http://schemas.openxmlformats.org/officeDocument/2006/relationships" xmlns:p="http://schemas.openxmlformats.org/presentationml/2006/main">
  <p:tag name="SYNOPSYS:CONSTMT" val="1"/>
</p:tagLst>
</file>

<file path=ppt/tags/tag9.xml><?xml version="1.0" encoding="utf-8"?>
<p:tagLst xmlns:a="http://schemas.openxmlformats.org/drawingml/2006/main" xmlns:r="http://schemas.openxmlformats.org/officeDocument/2006/relationships" xmlns:p="http://schemas.openxmlformats.org/presentationml/2006/main">
  <p:tag name="SYNOPSYS-TEMPLATE-001" val="12/24/2015 3:32:09 PM"/>
  <p:tag name="SYNOPSYS-SHAPE" val="Y"/>
</p:tagLst>
</file>

<file path=ppt/tags/tag90.xml><?xml version="1.0" encoding="utf-8"?>
<p:tagLst xmlns:a="http://schemas.openxmlformats.org/drawingml/2006/main" xmlns:r="http://schemas.openxmlformats.org/officeDocument/2006/relationships" xmlns:p="http://schemas.openxmlformats.org/presentationml/2006/main">
  <p:tag name="SYNOPSYS:CONSTMT" val="TagValue"/>
</p:tagLst>
</file>

<file path=ppt/theme/theme1.xml><?xml version="1.0" encoding="utf-8"?>
<a:theme xmlns:a="http://schemas.openxmlformats.org/drawingml/2006/main" name="Default Theme">
  <a:themeElements>
    <a:clrScheme name="Default Theme">
      <a:dk1>
        <a:sysClr val="windowText" lastClr="000000"/>
      </a:dk1>
      <a:lt1>
        <a:sysClr val="window" lastClr="FFFFFF"/>
      </a:lt1>
      <a:dk2>
        <a:srgbClr val="000000"/>
      </a:dk2>
      <a:lt2>
        <a:srgbClr val="FFFFFF"/>
      </a:lt2>
      <a:accent1>
        <a:srgbClr val="4F2683"/>
      </a:accent1>
      <a:accent2>
        <a:srgbClr val="F69008"/>
      </a:accent2>
      <a:accent3>
        <a:srgbClr val="46AA42"/>
      </a:accent3>
      <a:accent4>
        <a:srgbClr val="C41300"/>
      </a:accent4>
      <a:accent5>
        <a:srgbClr val="BCBCBC"/>
      </a:accent5>
      <a:accent6>
        <a:srgbClr val="0072AC"/>
      </a:accent6>
      <a:hlink>
        <a:srgbClr val="0000FF"/>
      </a:hlink>
      <a:folHlink>
        <a:srgbClr val="800080"/>
      </a:folHlink>
    </a:clrScheme>
    <a:fontScheme name="Default Theme">
      <a:majorFont>
        <a:latin typeface="Arial" panose="020B0604020202020204"/>
        <a:ea typeface=""/>
        <a:cs typeface=""/>
        <a:font script="Jpan" typeface="メイリオ"/>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メイリオ"/>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fault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800" dirty="0"/>
        </a:defPPr>
      </a:lstStyle>
      <a:style>
        <a:lnRef idx="2">
          <a:schemeClr val="accent1">
            <a:shade val="50000"/>
          </a:schemeClr>
        </a:lnRef>
        <a:fillRef idx="1">
          <a:schemeClr val="accent1"/>
        </a:fillRef>
        <a:effectRef idx="0">
          <a:schemeClr val="accent1"/>
        </a:effectRef>
        <a:fontRef idx="minor">
          <a:schemeClr val="lt1"/>
        </a:fontRef>
      </a:style>
    </a:spDef>
    <a:lnDef>
      <a:spPr>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800" dirty="0"/>
        </a:defPPr>
      </a:lstStyle>
    </a:txDef>
  </a:objectDefaults>
  <a:extraClrSchemeLst/>
  <a:extLst>
    <a:ext uri="{05A4C25C-085E-4340-85A3-A5531E510DB2}">
      <thm15:themeFamily xmlns:thm15="http://schemas.microsoft.com/office/thememl/2012/main" name="Default Theme" id="{6D1F9C5A-2AEA-433E-9F31-B7D4577B66E9}" vid="{EBCC1F61-21FD-4864-9BE9-BDE6511C7A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9539</TotalTime>
  <Words>617</Words>
  <Application>Microsoft Office PowerPoint</Application>
  <PresentationFormat>Widescreen</PresentationFormat>
  <Paragraphs>140</Paragraphs>
  <Slides>6</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Default Theme</vt:lpstr>
      <vt:lpstr>STA compatible Netlist CDC Methodology</vt:lpstr>
      <vt:lpstr>Why Netlist CDC is Critical for nVidia Now? Motivation for Netlist CDC</vt:lpstr>
      <vt:lpstr>Limitations with STA based CDC analysis</vt:lpstr>
      <vt:lpstr>VC SpyGlass Netlist CDC Flow</vt:lpstr>
      <vt:lpstr>CDC Issues found in the Netlist Flow </vt:lpstr>
      <vt:lpstr>Case Study Results &amp;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Ankush Bagotra</dc:creator>
  <cp:lastModifiedBy>Ankush Bagotra</cp:lastModifiedBy>
  <cp:revision>199</cp:revision>
  <dcterms:created xsi:type="dcterms:W3CDTF">2018-09-19T13:38:13Z</dcterms:created>
  <dcterms:modified xsi:type="dcterms:W3CDTF">2019-05-24T05:17:42Z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558183-044c-4105-8d9c-cea02a2a3d86_Enabled">
    <vt:lpwstr>True</vt:lpwstr>
  </property>
  <property fmtid="{D5CDD505-2E9C-101B-9397-08002B2CF9AE}" pid="3" name="MSIP_Label_6b558183-044c-4105-8d9c-cea02a2a3d86_SiteId">
    <vt:lpwstr>43083d15-7273-40c1-b7db-39efd9ccc17a</vt:lpwstr>
  </property>
  <property fmtid="{D5CDD505-2E9C-101B-9397-08002B2CF9AE}" pid="4" name="MSIP_Label_6b558183-044c-4105-8d9c-cea02a2a3d86_Owner">
    <vt:lpwstr>psuthar@nvidia.com</vt:lpwstr>
  </property>
  <property fmtid="{D5CDD505-2E9C-101B-9397-08002B2CF9AE}" pid="5" name="MSIP_Label_6b558183-044c-4105-8d9c-cea02a2a3d86_SetDate">
    <vt:lpwstr>2019-01-14T08:38:52.8178257Z</vt:lpwstr>
  </property>
  <property fmtid="{D5CDD505-2E9C-101B-9397-08002B2CF9AE}" pid="6" name="MSIP_Label_6b558183-044c-4105-8d9c-cea02a2a3d86_Name">
    <vt:lpwstr>Unrestricted</vt:lpwstr>
  </property>
  <property fmtid="{D5CDD505-2E9C-101B-9397-08002B2CF9AE}" pid="7" name="MSIP_Label_6b558183-044c-4105-8d9c-cea02a2a3d86_Application">
    <vt:lpwstr>Microsoft Azure Information Protection</vt:lpwstr>
  </property>
  <property fmtid="{D5CDD505-2E9C-101B-9397-08002B2CF9AE}" pid="8" name="MSIP_Label_6b558183-044c-4105-8d9c-cea02a2a3d86_Extended_MSFT_Method">
    <vt:lpwstr>Automatic</vt:lpwstr>
  </property>
  <property fmtid="{D5CDD505-2E9C-101B-9397-08002B2CF9AE}" pid="9" name="Sensitivity">
    <vt:lpwstr>Unrestricted</vt:lpwstr>
  </property>
</Properties>
</file>